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8"/>
  </p:notesMasterIdLst>
  <p:sldIdLst>
    <p:sldId id="1304" r:id="rId2"/>
    <p:sldId id="748" r:id="rId3"/>
    <p:sldId id="1470" r:id="rId4"/>
    <p:sldId id="750" r:id="rId5"/>
    <p:sldId id="751" r:id="rId6"/>
    <p:sldId id="752" r:id="rId7"/>
    <p:sldId id="1398" r:id="rId8"/>
    <p:sldId id="530" r:id="rId9"/>
    <p:sldId id="529" r:id="rId10"/>
    <p:sldId id="1206" r:id="rId11"/>
    <p:sldId id="1375" r:id="rId12"/>
    <p:sldId id="1376" r:id="rId13"/>
    <p:sldId id="1455" r:id="rId14"/>
    <p:sldId id="1456" r:id="rId15"/>
    <p:sldId id="1457" r:id="rId16"/>
    <p:sldId id="1458" r:id="rId17"/>
    <p:sldId id="1459" r:id="rId18"/>
    <p:sldId id="1460" r:id="rId19"/>
    <p:sldId id="1461" r:id="rId20"/>
    <p:sldId id="1399" r:id="rId21"/>
    <p:sldId id="1400" r:id="rId22"/>
    <p:sldId id="1401" r:id="rId23"/>
    <p:sldId id="1402" r:id="rId24"/>
    <p:sldId id="1403" r:id="rId25"/>
    <p:sldId id="1471" r:id="rId26"/>
    <p:sldId id="1404" r:id="rId27"/>
    <p:sldId id="1405" r:id="rId28"/>
    <p:sldId id="1407" r:id="rId29"/>
    <p:sldId id="1414" r:id="rId30"/>
    <p:sldId id="1415" r:id="rId31"/>
    <p:sldId id="1416" r:id="rId32"/>
    <p:sldId id="1466" r:id="rId33"/>
    <p:sldId id="1462" r:id="rId34"/>
    <p:sldId id="1463" r:id="rId35"/>
    <p:sldId id="1465" r:id="rId36"/>
    <p:sldId id="1413" r:id="rId37"/>
    <p:sldId id="1409" r:id="rId38"/>
    <p:sldId id="1408" r:id="rId39"/>
    <p:sldId id="1410" r:id="rId40"/>
    <p:sldId id="1411" r:id="rId41"/>
    <p:sldId id="1417" r:id="rId42"/>
    <p:sldId id="1418" r:id="rId43"/>
    <p:sldId id="1419" r:id="rId44"/>
    <p:sldId id="1412" r:id="rId45"/>
    <p:sldId id="1406" r:id="rId46"/>
    <p:sldId id="1420" r:id="rId47"/>
    <p:sldId id="1421" r:id="rId48"/>
    <p:sldId id="1422" r:id="rId49"/>
    <p:sldId id="1423" r:id="rId50"/>
    <p:sldId id="1426" r:id="rId51"/>
    <p:sldId id="1317" r:id="rId52"/>
    <p:sldId id="257" r:id="rId53"/>
    <p:sldId id="258" r:id="rId54"/>
    <p:sldId id="1472" r:id="rId55"/>
    <p:sldId id="1424" r:id="rId56"/>
    <p:sldId id="1425" r:id="rId57"/>
    <p:sldId id="1427" r:id="rId58"/>
    <p:sldId id="1433" r:id="rId59"/>
    <p:sldId id="1428" r:id="rId60"/>
    <p:sldId id="1431" r:id="rId61"/>
    <p:sldId id="1432" r:id="rId62"/>
    <p:sldId id="1429" r:id="rId63"/>
    <p:sldId id="1430" r:id="rId64"/>
    <p:sldId id="1434" r:id="rId65"/>
    <p:sldId id="1435" r:id="rId66"/>
    <p:sldId id="1468" r:id="rId67"/>
    <p:sldId id="1436" r:id="rId68"/>
    <p:sldId id="1439" r:id="rId69"/>
    <p:sldId id="1440" r:id="rId70"/>
    <p:sldId id="1441" r:id="rId71"/>
    <p:sldId id="1437" r:id="rId72"/>
    <p:sldId id="1438" r:id="rId73"/>
    <p:sldId id="1442" r:id="rId74"/>
    <p:sldId id="1443" r:id="rId75"/>
    <p:sldId id="1444" r:id="rId76"/>
    <p:sldId id="1445" r:id="rId77"/>
    <p:sldId id="1448" r:id="rId78"/>
    <p:sldId id="1453" r:id="rId79"/>
    <p:sldId id="1467" r:id="rId80"/>
    <p:sldId id="1446" r:id="rId81"/>
    <p:sldId id="1449" r:id="rId82"/>
    <p:sldId id="1450" r:id="rId83"/>
    <p:sldId id="1451" r:id="rId84"/>
    <p:sldId id="1452" r:id="rId85"/>
    <p:sldId id="1447" r:id="rId86"/>
    <p:sldId id="1454" r:id="rId87"/>
  </p:sldIdLst>
  <p:sldSz cx="12192000" cy="6858000"/>
  <p:notesSz cx="6858000" cy="9144000"/>
  <p:embeddedFontLst>
    <p:embeddedFont>
      <p:font typeface="Calibri" panose="020F0502020204030204" pitchFamily="34" charset="0"/>
      <p:regular r:id="rId89"/>
      <p:bold r:id="rId90"/>
      <p:italic r:id="rId91"/>
      <p:boldItalic r:id="rId92"/>
    </p:embeddedFont>
    <p:embeddedFont>
      <p:font typeface="Calibri Light" panose="020F0302020204030204" pitchFamily="34" charset="0"/>
      <p:regular r:id="rId93"/>
      <p:italic r:id="rId94"/>
    </p:embeddedFont>
    <p:embeddedFont>
      <p:font typeface="Montserrat" panose="00000500000000000000" pitchFamily="2" charset="0"/>
      <p:regular r:id="rId95"/>
      <p:bold r:id="rId96"/>
      <p:italic r:id="rId97"/>
      <p:boldItalic r:id="rId98"/>
    </p:embeddedFont>
    <p:embeddedFont>
      <p:font typeface="Montserrat SemiBold" panose="00000700000000000000" pitchFamily="2" charset="0"/>
      <p:bold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F1C"/>
    <a:srgbClr val="F2F3F3"/>
    <a:srgbClr val="E8F0FE"/>
    <a:srgbClr val="1942A6"/>
    <a:srgbClr val="7B93CC"/>
    <a:srgbClr val="9D399D"/>
    <a:srgbClr val="F0D5CF"/>
    <a:srgbClr val="FF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5033" autoAdjust="0"/>
  </p:normalViewPr>
  <p:slideViewPr>
    <p:cSldViewPr snapToGrid="0" snapToObjects="1">
      <p:cViewPr>
        <p:scale>
          <a:sx n="100" d="100"/>
          <a:sy n="100" d="100"/>
        </p:scale>
        <p:origin x="96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https://aws.amazon.com/marketplace/solutions/machine-learning"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aws.amazon.com/marketplace/solutions/machine-learning" TargetMode="Externa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84158-F1A9-4524-944B-A5AC4640884C}"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US"/>
        </a:p>
      </dgm:t>
    </dgm:pt>
    <dgm:pt modelId="{147AC176-E01E-438E-8392-2B40BF111517}">
      <dgm:prSet phldrT="[Text]" custT="1"/>
      <dgm:spPr/>
      <dgm:t>
        <a:bodyPr/>
        <a:lstStyle/>
        <a:p>
          <a:r>
            <a:rPr lang="en-CA" sz="2000" dirty="0">
              <a:solidFill>
                <a:schemeClr val="tx1"/>
              </a:solidFill>
            </a:rPr>
            <a:t>BUILD</a:t>
          </a:r>
          <a:endParaRPr lang="en-US" sz="2000" dirty="0">
            <a:solidFill>
              <a:schemeClr val="tx1"/>
            </a:solidFill>
          </a:endParaRPr>
        </a:p>
      </dgm:t>
    </dgm:pt>
    <dgm:pt modelId="{20E9DC0B-F832-4180-A88D-01A5D23991E7}" type="parTrans" cxnId="{2EA0F7A6-6C8F-4C84-A752-793CFC25B11E}">
      <dgm:prSet/>
      <dgm:spPr/>
      <dgm:t>
        <a:bodyPr/>
        <a:lstStyle/>
        <a:p>
          <a:endParaRPr lang="en-US" sz="1200">
            <a:solidFill>
              <a:schemeClr val="tx1"/>
            </a:solidFill>
          </a:endParaRPr>
        </a:p>
      </dgm:t>
    </dgm:pt>
    <dgm:pt modelId="{0E458FEE-A04F-40D4-854C-8DE20407A069}" type="sibTrans" cxnId="{2EA0F7A6-6C8F-4C84-A752-793CFC25B11E}">
      <dgm:prSet/>
      <dgm:spPr/>
      <dgm:t>
        <a:bodyPr/>
        <a:lstStyle/>
        <a:p>
          <a:endParaRPr lang="en-US" sz="1200">
            <a:solidFill>
              <a:schemeClr val="tx1"/>
            </a:solidFill>
          </a:endParaRPr>
        </a:p>
      </dgm:t>
    </dgm:pt>
    <dgm:pt modelId="{21172578-6877-4FE2-9330-8E86345C45ED}">
      <dgm:prSet phldrT="[Text]" custT="1"/>
      <dgm:spPr/>
      <dgm:t>
        <a:bodyPr/>
        <a:lstStyle/>
        <a:p>
          <a:r>
            <a:rPr lang="en-CA" sz="1600" dirty="0" err="1">
              <a:solidFill>
                <a:schemeClr val="tx1"/>
              </a:solidFill>
            </a:rPr>
            <a:t>SageMaker</a:t>
          </a:r>
          <a:r>
            <a:rPr lang="en-CA" sz="1600" dirty="0">
              <a:solidFill>
                <a:schemeClr val="tx1"/>
              </a:solidFill>
            </a:rPr>
            <a:t> offers data labeling service</a:t>
          </a:r>
          <a:endParaRPr lang="en-US" sz="1600" dirty="0">
            <a:solidFill>
              <a:schemeClr val="tx1"/>
            </a:solidFill>
          </a:endParaRPr>
        </a:p>
      </dgm:t>
    </dgm:pt>
    <dgm:pt modelId="{9B03DA13-D38A-4F9E-B3DD-AE2D67C45AC2}" type="parTrans" cxnId="{FB71B086-D289-48B4-B31C-D75268A7DAB0}">
      <dgm:prSet/>
      <dgm:spPr/>
      <dgm:t>
        <a:bodyPr/>
        <a:lstStyle/>
        <a:p>
          <a:endParaRPr lang="en-US" sz="1200">
            <a:solidFill>
              <a:schemeClr val="tx1"/>
            </a:solidFill>
          </a:endParaRPr>
        </a:p>
      </dgm:t>
    </dgm:pt>
    <dgm:pt modelId="{E57DD43F-D84D-45DF-8951-B8877B6BEABA}" type="sibTrans" cxnId="{FB71B086-D289-48B4-B31C-D75268A7DAB0}">
      <dgm:prSet/>
      <dgm:spPr/>
      <dgm:t>
        <a:bodyPr/>
        <a:lstStyle/>
        <a:p>
          <a:endParaRPr lang="en-US" sz="1200">
            <a:solidFill>
              <a:schemeClr val="tx1"/>
            </a:solidFill>
          </a:endParaRPr>
        </a:p>
      </dgm:t>
    </dgm:pt>
    <dgm:pt modelId="{5A630E82-01C2-4857-8413-8BFE0A2AB1BC}">
      <dgm:prSet phldrT="[Text]" custT="1"/>
      <dgm:spPr/>
      <dgm:t>
        <a:bodyPr/>
        <a:lstStyle/>
        <a:p>
          <a:r>
            <a:rPr lang="en-CA" sz="2000" dirty="0">
              <a:solidFill>
                <a:schemeClr val="tx1"/>
              </a:solidFill>
            </a:rPr>
            <a:t>TRAIN</a:t>
          </a:r>
          <a:endParaRPr lang="en-US" sz="2000" dirty="0">
            <a:solidFill>
              <a:schemeClr val="tx1"/>
            </a:solidFill>
          </a:endParaRPr>
        </a:p>
      </dgm:t>
    </dgm:pt>
    <dgm:pt modelId="{C0E88381-92FD-43D6-8205-79DAFCFE05FF}" type="parTrans" cxnId="{298A0C26-0D29-4109-8BA4-D9A1D7D1C10D}">
      <dgm:prSet/>
      <dgm:spPr/>
      <dgm:t>
        <a:bodyPr/>
        <a:lstStyle/>
        <a:p>
          <a:endParaRPr lang="en-US" sz="1200">
            <a:solidFill>
              <a:schemeClr val="tx1"/>
            </a:solidFill>
          </a:endParaRPr>
        </a:p>
      </dgm:t>
    </dgm:pt>
    <dgm:pt modelId="{CDACD16F-1538-4DB0-A363-139660A2FCDC}" type="sibTrans" cxnId="{298A0C26-0D29-4109-8BA4-D9A1D7D1C10D}">
      <dgm:prSet/>
      <dgm:spPr/>
      <dgm:t>
        <a:bodyPr/>
        <a:lstStyle/>
        <a:p>
          <a:endParaRPr lang="en-US" sz="1200">
            <a:solidFill>
              <a:schemeClr val="tx1"/>
            </a:solidFill>
          </a:endParaRPr>
        </a:p>
      </dgm:t>
    </dgm:pt>
    <dgm:pt modelId="{83AFD4F8-1CE7-4F9E-9106-9A28D58EEE27}">
      <dgm:prSet phldrT="[Text]" custT="1"/>
      <dgm:spPr/>
      <dgm:t>
        <a:bodyPr/>
        <a:lstStyle/>
        <a:p>
          <a:r>
            <a:rPr lang="en-CA" sz="1600" dirty="0">
              <a:solidFill>
                <a:schemeClr val="tx1"/>
              </a:solidFill>
            </a:rPr>
            <a:t>Manage environments for training</a:t>
          </a:r>
          <a:endParaRPr lang="en-US" sz="1600" dirty="0">
            <a:solidFill>
              <a:schemeClr val="tx1"/>
            </a:solidFill>
          </a:endParaRPr>
        </a:p>
      </dgm:t>
    </dgm:pt>
    <dgm:pt modelId="{8DF3853B-22DF-4F68-B80B-426EC2B2C6C8}" type="parTrans" cxnId="{3DFE2934-EFBD-443E-858D-AE03CA61C026}">
      <dgm:prSet/>
      <dgm:spPr/>
      <dgm:t>
        <a:bodyPr/>
        <a:lstStyle/>
        <a:p>
          <a:endParaRPr lang="en-US" sz="1200">
            <a:solidFill>
              <a:schemeClr val="tx1"/>
            </a:solidFill>
          </a:endParaRPr>
        </a:p>
      </dgm:t>
    </dgm:pt>
    <dgm:pt modelId="{F93131F0-9EEF-42B7-B473-60A2B92C02AD}" type="sibTrans" cxnId="{3DFE2934-EFBD-443E-858D-AE03CA61C026}">
      <dgm:prSet/>
      <dgm:spPr/>
      <dgm:t>
        <a:bodyPr/>
        <a:lstStyle/>
        <a:p>
          <a:endParaRPr lang="en-US" sz="1200">
            <a:solidFill>
              <a:schemeClr val="tx1"/>
            </a:solidFill>
          </a:endParaRPr>
        </a:p>
      </dgm:t>
    </dgm:pt>
    <dgm:pt modelId="{700E864A-0AC9-4F38-BF41-D075431DCD2B}">
      <dgm:prSet phldrT="[Text]" custT="1"/>
      <dgm:spPr/>
      <dgm:t>
        <a:bodyPr/>
        <a:lstStyle/>
        <a:p>
          <a:r>
            <a:rPr lang="en-CA" sz="2000" dirty="0">
              <a:solidFill>
                <a:schemeClr val="tx1"/>
              </a:solidFill>
            </a:rPr>
            <a:t>DEPLOY</a:t>
          </a:r>
          <a:endParaRPr lang="en-US" sz="2000" dirty="0">
            <a:solidFill>
              <a:schemeClr val="tx1"/>
            </a:solidFill>
          </a:endParaRPr>
        </a:p>
      </dgm:t>
    </dgm:pt>
    <dgm:pt modelId="{89CC83CE-4A30-4D61-9342-CD8EC9ED4F98}" type="parTrans" cxnId="{7E31109C-9DF5-4649-848E-AEA562775367}">
      <dgm:prSet/>
      <dgm:spPr/>
      <dgm:t>
        <a:bodyPr/>
        <a:lstStyle/>
        <a:p>
          <a:endParaRPr lang="en-US" sz="1200">
            <a:solidFill>
              <a:schemeClr val="tx1"/>
            </a:solidFill>
          </a:endParaRPr>
        </a:p>
      </dgm:t>
    </dgm:pt>
    <dgm:pt modelId="{9BF200F4-65D2-4FFA-80F5-5E12888CB85E}" type="sibTrans" cxnId="{7E31109C-9DF5-4649-848E-AEA562775367}">
      <dgm:prSet/>
      <dgm:spPr/>
      <dgm:t>
        <a:bodyPr/>
        <a:lstStyle/>
        <a:p>
          <a:endParaRPr lang="en-US" sz="1200">
            <a:solidFill>
              <a:schemeClr val="tx1"/>
            </a:solidFill>
          </a:endParaRPr>
        </a:p>
      </dgm:t>
    </dgm:pt>
    <dgm:pt modelId="{7C9297BC-8016-4B65-892F-F0C33B08BB5A}">
      <dgm:prSet phldrT="[Text]" custT="1"/>
      <dgm:spPr/>
      <dgm:t>
        <a:bodyPr/>
        <a:lstStyle/>
        <a:p>
          <a:r>
            <a:rPr lang="en-CA" sz="1600" dirty="0">
              <a:solidFill>
                <a:schemeClr val="tx1"/>
              </a:solidFill>
            </a:rPr>
            <a:t>Prebuilt available notebooks with state of the art algorithms on AWS marketplace</a:t>
          </a:r>
          <a:endParaRPr lang="en-US" sz="1600" dirty="0">
            <a:solidFill>
              <a:schemeClr val="tx1"/>
            </a:solidFill>
          </a:endParaRPr>
        </a:p>
      </dgm:t>
    </dgm:pt>
    <dgm:pt modelId="{923083A4-09B0-4ADB-8EF9-F650C3FC4CF6}" type="parTrans" cxnId="{11C432BF-81AB-46C3-A8D2-BA8274DACF99}">
      <dgm:prSet/>
      <dgm:spPr/>
      <dgm:t>
        <a:bodyPr/>
        <a:lstStyle/>
        <a:p>
          <a:endParaRPr lang="en-US" sz="1200">
            <a:solidFill>
              <a:schemeClr val="tx1"/>
            </a:solidFill>
          </a:endParaRPr>
        </a:p>
      </dgm:t>
    </dgm:pt>
    <dgm:pt modelId="{70839321-3BE6-4D5E-BEAB-FC6BE4D6FCF0}" type="sibTrans" cxnId="{11C432BF-81AB-46C3-A8D2-BA8274DACF99}">
      <dgm:prSet/>
      <dgm:spPr/>
      <dgm:t>
        <a:bodyPr/>
        <a:lstStyle/>
        <a:p>
          <a:endParaRPr lang="en-US" sz="1200">
            <a:solidFill>
              <a:schemeClr val="tx1"/>
            </a:solidFill>
          </a:endParaRPr>
        </a:p>
      </dgm:t>
    </dgm:pt>
    <dgm:pt modelId="{9A3CE63F-1C7C-45B0-AB26-A964DC8FBBD4}">
      <dgm:prSet phldrT="[Text]" custT="1"/>
      <dgm:spPr/>
      <dgm:t>
        <a:bodyPr/>
        <a:lstStyle/>
        <a:p>
          <a:r>
            <a:rPr lang="en-CA" sz="1600" dirty="0">
              <a:solidFill>
                <a:schemeClr val="tx1"/>
              </a:solidFill>
            </a:rPr>
            <a:t>Hyperparameters optimization for model tuning </a:t>
          </a:r>
          <a:endParaRPr lang="en-US" sz="1600" dirty="0">
            <a:solidFill>
              <a:schemeClr val="tx1"/>
            </a:solidFill>
          </a:endParaRPr>
        </a:p>
      </dgm:t>
    </dgm:pt>
    <dgm:pt modelId="{D96B0A2B-DE70-457B-9915-9E6F569266A4}" type="parTrans" cxnId="{22C07268-A246-45B9-B07A-748E278A7A94}">
      <dgm:prSet/>
      <dgm:spPr/>
      <dgm:t>
        <a:bodyPr/>
        <a:lstStyle/>
        <a:p>
          <a:endParaRPr lang="en-US" sz="1200">
            <a:solidFill>
              <a:schemeClr val="tx1"/>
            </a:solidFill>
          </a:endParaRPr>
        </a:p>
      </dgm:t>
    </dgm:pt>
    <dgm:pt modelId="{BFEE4F86-5F12-4884-B4DF-D7917B8020EF}" type="sibTrans" cxnId="{22C07268-A246-45B9-B07A-748E278A7A94}">
      <dgm:prSet/>
      <dgm:spPr/>
      <dgm:t>
        <a:bodyPr/>
        <a:lstStyle/>
        <a:p>
          <a:endParaRPr lang="en-US" sz="1200">
            <a:solidFill>
              <a:schemeClr val="tx1"/>
            </a:solidFill>
          </a:endParaRPr>
        </a:p>
      </dgm:t>
    </dgm:pt>
    <dgm:pt modelId="{8A9FAF56-FC12-4A34-9D65-EB44E29FBE03}">
      <dgm:prSet phldrT="[Text]" custT="1"/>
      <dgm:spPr/>
      <dgm:t>
        <a:bodyPr/>
        <a:lstStyle/>
        <a:p>
          <a:r>
            <a:rPr lang="en-CA" sz="1600" dirty="0">
              <a:solidFill>
                <a:schemeClr val="tx1"/>
              </a:solidFill>
            </a:rPr>
            <a:t>Train models using EC2 instances (on-demand and spot) </a:t>
          </a:r>
          <a:endParaRPr lang="en-US" sz="1600" dirty="0">
            <a:solidFill>
              <a:schemeClr val="tx1"/>
            </a:solidFill>
          </a:endParaRPr>
        </a:p>
      </dgm:t>
    </dgm:pt>
    <dgm:pt modelId="{7BDE5E74-3C41-48EA-91A2-CAF5BA8FCE3E}" type="parTrans" cxnId="{BE170B2C-9BA2-4336-8821-33F2450F83F0}">
      <dgm:prSet/>
      <dgm:spPr/>
      <dgm:t>
        <a:bodyPr/>
        <a:lstStyle/>
        <a:p>
          <a:endParaRPr lang="en-US" sz="1200">
            <a:solidFill>
              <a:schemeClr val="tx1"/>
            </a:solidFill>
          </a:endParaRPr>
        </a:p>
      </dgm:t>
    </dgm:pt>
    <dgm:pt modelId="{D2EBE35A-0030-447C-8308-6578A20E0E60}" type="sibTrans" cxnId="{BE170B2C-9BA2-4336-8821-33F2450F83F0}">
      <dgm:prSet/>
      <dgm:spPr/>
      <dgm:t>
        <a:bodyPr/>
        <a:lstStyle/>
        <a:p>
          <a:endParaRPr lang="en-US" sz="1200">
            <a:solidFill>
              <a:schemeClr val="tx1"/>
            </a:solidFill>
          </a:endParaRPr>
        </a:p>
      </dgm:t>
    </dgm:pt>
    <dgm:pt modelId="{B24DA9BE-6121-4C75-BC8F-2CD178E7B2F4}">
      <dgm:prSet phldrT="[Text]" custT="1"/>
      <dgm:spPr/>
      <dgm:t>
        <a:bodyPr/>
        <a:lstStyle/>
        <a:p>
          <a:r>
            <a:rPr lang="en-CA" sz="1600" dirty="0">
              <a:solidFill>
                <a:schemeClr val="tx1"/>
              </a:solidFill>
            </a:rPr>
            <a:t>Easily deploy and scale models </a:t>
          </a:r>
          <a:endParaRPr lang="en-US" sz="1600" dirty="0">
            <a:solidFill>
              <a:schemeClr val="tx1"/>
            </a:solidFill>
          </a:endParaRPr>
        </a:p>
      </dgm:t>
    </dgm:pt>
    <dgm:pt modelId="{89BE3C23-EB85-409A-AFDE-225771222FC5}" type="parTrans" cxnId="{0E525701-148F-4CA9-8AB3-53B19033EFED}">
      <dgm:prSet/>
      <dgm:spPr/>
      <dgm:t>
        <a:bodyPr/>
        <a:lstStyle/>
        <a:p>
          <a:endParaRPr lang="en-US" sz="1200">
            <a:solidFill>
              <a:schemeClr val="tx1"/>
            </a:solidFill>
          </a:endParaRPr>
        </a:p>
      </dgm:t>
    </dgm:pt>
    <dgm:pt modelId="{8893C62D-87C5-4A11-A548-42804E71A65A}" type="sibTrans" cxnId="{0E525701-148F-4CA9-8AB3-53B19033EFED}">
      <dgm:prSet/>
      <dgm:spPr/>
      <dgm:t>
        <a:bodyPr/>
        <a:lstStyle/>
        <a:p>
          <a:endParaRPr lang="en-US" sz="1200">
            <a:solidFill>
              <a:schemeClr val="tx1"/>
            </a:solidFill>
          </a:endParaRPr>
        </a:p>
      </dgm:t>
    </dgm:pt>
    <dgm:pt modelId="{886EF3B2-1E49-4D26-9F20-F7BB821F6CE5}">
      <dgm:prSet phldrT="[Text]" custT="1"/>
      <dgm:spPr/>
      <dgm:t>
        <a:bodyPr/>
        <a:lstStyle/>
        <a:p>
          <a:r>
            <a:rPr lang="en-CA" sz="1600" dirty="0">
              <a:solidFill>
                <a:schemeClr val="tx1"/>
              </a:solidFill>
            </a:rPr>
            <a:t>Autoscaling with 75% savings </a:t>
          </a:r>
          <a:endParaRPr lang="en-US" sz="1600" dirty="0">
            <a:solidFill>
              <a:schemeClr val="tx1"/>
            </a:solidFill>
          </a:endParaRPr>
        </a:p>
      </dgm:t>
    </dgm:pt>
    <dgm:pt modelId="{4F0585D7-2160-4BBD-B9C4-0D2B7A7325D0}" type="parTrans" cxnId="{8163C24B-1BF6-49B1-A32C-C35D88DC1D96}">
      <dgm:prSet/>
      <dgm:spPr/>
      <dgm:t>
        <a:bodyPr/>
        <a:lstStyle/>
        <a:p>
          <a:endParaRPr lang="en-US" sz="1200">
            <a:solidFill>
              <a:schemeClr val="tx1"/>
            </a:solidFill>
          </a:endParaRPr>
        </a:p>
      </dgm:t>
    </dgm:pt>
    <dgm:pt modelId="{157D2A62-25B6-4A9B-9E40-9B90F57D1C80}" type="sibTrans" cxnId="{8163C24B-1BF6-49B1-A32C-C35D88DC1D96}">
      <dgm:prSet/>
      <dgm:spPr/>
      <dgm:t>
        <a:bodyPr/>
        <a:lstStyle/>
        <a:p>
          <a:endParaRPr lang="en-US" sz="1200">
            <a:solidFill>
              <a:schemeClr val="tx1"/>
            </a:solidFill>
          </a:endParaRPr>
        </a:p>
      </dgm:t>
    </dgm:pt>
    <dgm:pt modelId="{4A19BDE6-CA14-43C9-BCA0-D3EDB463A516}" type="pres">
      <dgm:prSet presAssocID="{29B84158-F1A9-4524-944B-A5AC4640884C}" presName="linear" presStyleCnt="0">
        <dgm:presLayoutVars>
          <dgm:animLvl val="lvl"/>
          <dgm:resizeHandles val="exact"/>
        </dgm:presLayoutVars>
      </dgm:prSet>
      <dgm:spPr/>
    </dgm:pt>
    <dgm:pt modelId="{61C5688C-672A-4D24-899A-6F0990144AC2}" type="pres">
      <dgm:prSet presAssocID="{147AC176-E01E-438E-8392-2B40BF111517}" presName="parentText" presStyleLbl="node1" presStyleIdx="0" presStyleCnt="3">
        <dgm:presLayoutVars>
          <dgm:chMax val="0"/>
          <dgm:bulletEnabled val="1"/>
        </dgm:presLayoutVars>
      </dgm:prSet>
      <dgm:spPr/>
    </dgm:pt>
    <dgm:pt modelId="{13EF195D-3B81-4F6A-AEB5-B79901C8CB65}" type="pres">
      <dgm:prSet presAssocID="{147AC176-E01E-438E-8392-2B40BF111517}" presName="childText" presStyleLbl="revTx" presStyleIdx="0" presStyleCnt="3">
        <dgm:presLayoutVars>
          <dgm:bulletEnabled val="1"/>
        </dgm:presLayoutVars>
      </dgm:prSet>
      <dgm:spPr/>
    </dgm:pt>
    <dgm:pt modelId="{5B79D348-7811-4644-A692-3AC0AB92B99C}" type="pres">
      <dgm:prSet presAssocID="{5A630E82-01C2-4857-8413-8BFE0A2AB1BC}" presName="parentText" presStyleLbl="node1" presStyleIdx="1" presStyleCnt="3">
        <dgm:presLayoutVars>
          <dgm:chMax val="0"/>
          <dgm:bulletEnabled val="1"/>
        </dgm:presLayoutVars>
      </dgm:prSet>
      <dgm:spPr/>
    </dgm:pt>
    <dgm:pt modelId="{7AC6DC9A-213F-4B13-9DE3-3CCBD982C45D}" type="pres">
      <dgm:prSet presAssocID="{5A630E82-01C2-4857-8413-8BFE0A2AB1BC}" presName="childText" presStyleLbl="revTx" presStyleIdx="1" presStyleCnt="3">
        <dgm:presLayoutVars>
          <dgm:bulletEnabled val="1"/>
        </dgm:presLayoutVars>
      </dgm:prSet>
      <dgm:spPr/>
    </dgm:pt>
    <dgm:pt modelId="{2257888D-2F5D-4CD7-8537-99915DE0CE61}" type="pres">
      <dgm:prSet presAssocID="{700E864A-0AC9-4F38-BF41-D075431DCD2B}" presName="parentText" presStyleLbl="node1" presStyleIdx="2" presStyleCnt="3">
        <dgm:presLayoutVars>
          <dgm:chMax val="0"/>
          <dgm:bulletEnabled val="1"/>
        </dgm:presLayoutVars>
      </dgm:prSet>
      <dgm:spPr/>
    </dgm:pt>
    <dgm:pt modelId="{BF0CC6E9-1CEA-4D42-BB7C-388561B1357D}" type="pres">
      <dgm:prSet presAssocID="{700E864A-0AC9-4F38-BF41-D075431DCD2B}" presName="childText" presStyleLbl="revTx" presStyleIdx="2" presStyleCnt="3">
        <dgm:presLayoutVars>
          <dgm:bulletEnabled val="1"/>
        </dgm:presLayoutVars>
      </dgm:prSet>
      <dgm:spPr/>
    </dgm:pt>
  </dgm:ptLst>
  <dgm:cxnLst>
    <dgm:cxn modelId="{0E525701-148F-4CA9-8AB3-53B19033EFED}" srcId="{700E864A-0AC9-4F38-BF41-D075431DCD2B}" destId="{B24DA9BE-6121-4C75-BC8F-2CD178E7B2F4}" srcOrd="0" destOrd="0" parTransId="{89BE3C23-EB85-409A-AFDE-225771222FC5}" sibTransId="{8893C62D-87C5-4A11-A548-42804E71A65A}"/>
    <dgm:cxn modelId="{BDC54E07-35D0-4931-B008-4FCB463897F1}" type="presOf" srcId="{B24DA9BE-6121-4C75-BC8F-2CD178E7B2F4}" destId="{BF0CC6E9-1CEA-4D42-BB7C-388561B1357D}" srcOrd="0" destOrd="0" presId="urn:microsoft.com/office/officeart/2005/8/layout/vList2"/>
    <dgm:cxn modelId="{BA372D13-8BD0-4A6D-B4B9-3D80CE72593B}" type="presOf" srcId="{21172578-6877-4FE2-9330-8E86345C45ED}" destId="{13EF195D-3B81-4F6A-AEB5-B79901C8CB65}" srcOrd="0" destOrd="0" presId="urn:microsoft.com/office/officeart/2005/8/layout/vList2"/>
    <dgm:cxn modelId="{298A0C26-0D29-4109-8BA4-D9A1D7D1C10D}" srcId="{29B84158-F1A9-4524-944B-A5AC4640884C}" destId="{5A630E82-01C2-4857-8413-8BFE0A2AB1BC}" srcOrd="1" destOrd="0" parTransId="{C0E88381-92FD-43D6-8205-79DAFCFE05FF}" sibTransId="{CDACD16F-1538-4DB0-A363-139660A2FCDC}"/>
    <dgm:cxn modelId="{BE170B2C-9BA2-4336-8821-33F2450F83F0}" srcId="{5A630E82-01C2-4857-8413-8BFE0A2AB1BC}" destId="{8A9FAF56-FC12-4A34-9D65-EB44E29FBE03}" srcOrd="0" destOrd="0" parTransId="{7BDE5E74-3C41-48EA-91A2-CAF5BA8FCE3E}" sibTransId="{D2EBE35A-0030-447C-8308-6578A20E0E60}"/>
    <dgm:cxn modelId="{3DFE2934-EFBD-443E-858D-AE03CA61C026}" srcId="{5A630E82-01C2-4857-8413-8BFE0A2AB1BC}" destId="{83AFD4F8-1CE7-4F9E-9106-9A28D58EEE27}" srcOrd="1" destOrd="0" parTransId="{8DF3853B-22DF-4F68-B80B-426EC2B2C6C8}" sibTransId="{F93131F0-9EEF-42B7-B473-60A2B92C02AD}"/>
    <dgm:cxn modelId="{22C07268-A246-45B9-B07A-748E278A7A94}" srcId="{5A630E82-01C2-4857-8413-8BFE0A2AB1BC}" destId="{9A3CE63F-1C7C-45B0-AB26-A964DC8FBBD4}" srcOrd="2" destOrd="0" parTransId="{D96B0A2B-DE70-457B-9915-9E6F569266A4}" sibTransId="{BFEE4F86-5F12-4884-B4DF-D7917B8020EF}"/>
    <dgm:cxn modelId="{188EBC69-1FFA-442B-9532-772A84B3E2D9}" type="presOf" srcId="{9A3CE63F-1C7C-45B0-AB26-A964DC8FBBD4}" destId="{7AC6DC9A-213F-4B13-9DE3-3CCBD982C45D}" srcOrd="0" destOrd="2" presId="urn:microsoft.com/office/officeart/2005/8/layout/vList2"/>
    <dgm:cxn modelId="{8163C24B-1BF6-49B1-A32C-C35D88DC1D96}" srcId="{700E864A-0AC9-4F38-BF41-D075431DCD2B}" destId="{886EF3B2-1E49-4D26-9F20-F7BB821F6CE5}" srcOrd="1" destOrd="0" parTransId="{4F0585D7-2160-4BBD-B9C4-0D2B7A7325D0}" sibTransId="{157D2A62-25B6-4A9B-9E40-9B90F57D1C80}"/>
    <dgm:cxn modelId="{689FCA53-B26C-46B8-BA53-F8827CDA8BD5}" type="presOf" srcId="{83AFD4F8-1CE7-4F9E-9106-9A28D58EEE27}" destId="{7AC6DC9A-213F-4B13-9DE3-3CCBD982C45D}" srcOrd="0" destOrd="1" presId="urn:microsoft.com/office/officeart/2005/8/layout/vList2"/>
    <dgm:cxn modelId="{DFF9D673-B5A9-438C-AC33-92E7F9C9FCF7}" type="presOf" srcId="{8A9FAF56-FC12-4A34-9D65-EB44E29FBE03}" destId="{7AC6DC9A-213F-4B13-9DE3-3CCBD982C45D}" srcOrd="0" destOrd="0" presId="urn:microsoft.com/office/officeart/2005/8/layout/vList2"/>
    <dgm:cxn modelId="{6B931578-32B4-497A-99BA-DCB04551A193}" type="presOf" srcId="{700E864A-0AC9-4F38-BF41-D075431DCD2B}" destId="{2257888D-2F5D-4CD7-8537-99915DE0CE61}" srcOrd="0" destOrd="0" presId="urn:microsoft.com/office/officeart/2005/8/layout/vList2"/>
    <dgm:cxn modelId="{FB71B086-D289-48B4-B31C-D75268A7DAB0}" srcId="{147AC176-E01E-438E-8392-2B40BF111517}" destId="{21172578-6877-4FE2-9330-8E86345C45ED}" srcOrd="0" destOrd="0" parTransId="{9B03DA13-D38A-4F9E-B3DD-AE2D67C45AC2}" sibTransId="{E57DD43F-D84D-45DF-8951-B8877B6BEABA}"/>
    <dgm:cxn modelId="{0B748C8A-25E6-4AD7-B0C9-30E007EA4CC0}" type="presOf" srcId="{886EF3B2-1E49-4D26-9F20-F7BB821F6CE5}" destId="{BF0CC6E9-1CEA-4D42-BB7C-388561B1357D}" srcOrd="0" destOrd="1" presId="urn:microsoft.com/office/officeart/2005/8/layout/vList2"/>
    <dgm:cxn modelId="{7E31109C-9DF5-4649-848E-AEA562775367}" srcId="{29B84158-F1A9-4524-944B-A5AC4640884C}" destId="{700E864A-0AC9-4F38-BF41-D075431DCD2B}" srcOrd="2" destOrd="0" parTransId="{89CC83CE-4A30-4D61-9342-CD8EC9ED4F98}" sibTransId="{9BF200F4-65D2-4FFA-80F5-5E12888CB85E}"/>
    <dgm:cxn modelId="{2EA0F7A6-6C8F-4C84-A752-793CFC25B11E}" srcId="{29B84158-F1A9-4524-944B-A5AC4640884C}" destId="{147AC176-E01E-438E-8392-2B40BF111517}" srcOrd="0" destOrd="0" parTransId="{20E9DC0B-F832-4180-A88D-01A5D23991E7}" sibTransId="{0E458FEE-A04F-40D4-854C-8DE20407A069}"/>
    <dgm:cxn modelId="{AFABB2B7-C238-4343-AFDB-5243CE4FC623}" type="presOf" srcId="{7C9297BC-8016-4B65-892F-F0C33B08BB5A}" destId="{13EF195D-3B81-4F6A-AEB5-B79901C8CB65}" srcOrd="0" destOrd="1" presId="urn:microsoft.com/office/officeart/2005/8/layout/vList2"/>
    <dgm:cxn modelId="{11C432BF-81AB-46C3-A8D2-BA8274DACF99}" srcId="{147AC176-E01E-438E-8392-2B40BF111517}" destId="{7C9297BC-8016-4B65-892F-F0C33B08BB5A}" srcOrd="1" destOrd="0" parTransId="{923083A4-09B0-4ADB-8EF9-F650C3FC4CF6}" sibTransId="{70839321-3BE6-4D5E-BEAB-FC6BE4D6FCF0}"/>
    <dgm:cxn modelId="{4C7A05C1-E2B3-4962-A66F-6D24049FC650}" type="presOf" srcId="{29B84158-F1A9-4524-944B-A5AC4640884C}" destId="{4A19BDE6-CA14-43C9-BCA0-D3EDB463A516}" srcOrd="0" destOrd="0" presId="urn:microsoft.com/office/officeart/2005/8/layout/vList2"/>
    <dgm:cxn modelId="{06EFC3C9-16D1-428A-A824-68174E8EAC67}" type="presOf" srcId="{147AC176-E01E-438E-8392-2B40BF111517}" destId="{61C5688C-672A-4D24-899A-6F0990144AC2}" srcOrd="0" destOrd="0" presId="urn:microsoft.com/office/officeart/2005/8/layout/vList2"/>
    <dgm:cxn modelId="{C00DF3D7-9E2D-47C8-B70F-ECD616B72152}" type="presOf" srcId="{5A630E82-01C2-4857-8413-8BFE0A2AB1BC}" destId="{5B79D348-7811-4644-A692-3AC0AB92B99C}" srcOrd="0" destOrd="0" presId="urn:microsoft.com/office/officeart/2005/8/layout/vList2"/>
    <dgm:cxn modelId="{30960917-9D09-46CF-888D-F915C046F8DA}" type="presParOf" srcId="{4A19BDE6-CA14-43C9-BCA0-D3EDB463A516}" destId="{61C5688C-672A-4D24-899A-6F0990144AC2}" srcOrd="0" destOrd="0" presId="urn:microsoft.com/office/officeart/2005/8/layout/vList2"/>
    <dgm:cxn modelId="{167308AF-1FBB-40B0-AD63-8836EEC67C1D}" type="presParOf" srcId="{4A19BDE6-CA14-43C9-BCA0-D3EDB463A516}" destId="{13EF195D-3B81-4F6A-AEB5-B79901C8CB65}" srcOrd="1" destOrd="0" presId="urn:microsoft.com/office/officeart/2005/8/layout/vList2"/>
    <dgm:cxn modelId="{15072F92-9919-4291-B333-0829EB884677}" type="presParOf" srcId="{4A19BDE6-CA14-43C9-BCA0-D3EDB463A516}" destId="{5B79D348-7811-4644-A692-3AC0AB92B99C}" srcOrd="2" destOrd="0" presId="urn:microsoft.com/office/officeart/2005/8/layout/vList2"/>
    <dgm:cxn modelId="{5D51C79B-B246-48B0-94D8-5C7F0250C427}" type="presParOf" srcId="{4A19BDE6-CA14-43C9-BCA0-D3EDB463A516}" destId="{7AC6DC9A-213F-4B13-9DE3-3CCBD982C45D}" srcOrd="3" destOrd="0" presId="urn:microsoft.com/office/officeart/2005/8/layout/vList2"/>
    <dgm:cxn modelId="{FBDD0713-8553-431B-B176-BA2D9E90DE8B}" type="presParOf" srcId="{4A19BDE6-CA14-43C9-BCA0-D3EDB463A516}" destId="{2257888D-2F5D-4CD7-8537-99915DE0CE61}" srcOrd="4" destOrd="0" presId="urn:microsoft.com/office/officeart/2005/8/layout/vList2"/>
    <dgm:cxn modelId="{A285F15A-4E7F-4F80-B676-4C691A08856C}" type="presParOf" srcId="{4A19BDE6-CA14-43C9-BCA0-D3EDB463A516}" destId="{BF0CC6E9-1CEA-4D42-BB7C-388561B1357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D6E143-BEDC-473C-B8B1-44153E60D717}"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CA"/>
        </a:p>
      </dgm:t>
    </dgm:pt>
    <dgm:pt modelId="{96A31659-B165-49BA-9D28-E1129F2A0A04}">
      <dgm:prSet phldrT="[Text]"/>
      <dgm:spPr/>
      <dgm:t>
        <a:bodyPr/>
        <a:lstStyle/>
        <a:p>
          <a:r>
            <a:rPr lang="en-CA" b="0" dirty="0">
              <a:solidFill>
                <a:schemeClr val="tx1"/>
              </a:solidFill>
              <a:latin typeface="Montserrat"/>
            </a:rPr>
            <a:t>USE AN ALGORITHM PROVIDED BY AMAZON SAGEMAKER</a:t>
          </a:r>
          <a:endParaRPr lang="en-CA" b="0" dirty="0">
            <a:solidFill>
              <a:schemeClr val="tx1"/>
            </a:solidFill>
          </a:endParaRPr>
        </a:p>
      </dgm:t>
    </dgm:pt>
    <dgm:pt modelId="{657325C1-5AB7-4945-B66C-9C597ED113D4}" type="parTrans" cxnId="{62F9DB9A-273D-4CA3-B695-2849CC00C78A}">
      <dgm:prSet/>
      <dgm:spPr/>
      <dgm:t>
        <a:bodyPr/>
        <a:lstStyle/>
        <a:p>
          <a:endParaRPr lang="en-CA" b="0">
            <a:solidFill>
              <a:schemeClr val="tx1"/>
            </a:solidFill>
          </a:endParaRPr>
        </a:p>
      </dgm:t>
    </dgm:pt>
    <dgm:pt modelId="{CCE7D215-573A-4C31-AD5F-F0C63792AFCF}" type="sibTrans" cxnId="{62F9DB9A-273D-4CA3-B695-2849CC00C78A}">
      <dgm:prSet/>
      <dgm:spPr/>
      <dgm:t>
        <a:bodyPr/>
        <a:lstStyle/>
        <a:p>
          <a:endParaRPr lang="en-CA" b="0">
            <a:solidFill>
              <a:schemeClr val="tx1"/>
            </a:solidFill>
          </a:endParaRPr>
        </a:p>
      </dgm:t>
    </dgm:pt>
    <dgm:pt modelId="{E475DD25-C7B2-42CD-B1A3-AFEC3E81CD88}">
      <dgm:prSet/>
      <dgm:spPr/>
      <dgm:t>
        <a:bodyPr/>
        <a:lstStyle/>
        <a:p>
          <a:r>
            <a:rPr lang="en-CA" b="0" dirty="0">
              <a:solidFill>
                <a:schemeClr val="tx1"/>
              </a:solidFill>
              <a:latin typeface="Montserrat"/>
            </a:rPr>
            <a:t>CUSTOM CODE TRAINING USING POPULAR DEEP LEARNING FRAMEWORKS</a:t>
          </a:r>
        </a:p>
      </dgm:t>
    </dgm:pt>
    <dgm:pt modelId="{03862569-2302-4E2A-A15E-C904CC03F8EA}" type="parTrans" cxnId="{0738B85B-202F-4962-8B6F-A9A488FF1D66}">
      <dgm:prSet/>
      <dgm:spPr/>
      <dgm:t>
        <a:bodyPr/>
        <a:lstStyle/>
        <a:p>
          <a:endParaRPr lang="en-CA" b="0">
            <a:solidFill>
              <a:schemeClr val="tx1"/>
            </a:solidFill>
          </a:endParaRPr>
        </a:p>
      </dgm:t>
    </dgm:pt>
    <dgm:pt modelId="{3693F1F7-D9D4-4A15-832F-5126C1A27464}" type="sibTrans" cxnId="{0738B85B-202F-4962-8B6F-A9A488FF1D66}">
      <dgm:prSet/>
      <dgm:spPr/>
      <dgm:t>
        <a:bodyPr/>
        <a:lstStyle/>
        <a:p>
          <a:endParaRPr lang="en-CA" b="0">
            <a:solidFill>
              <a:schemeClr val="tx1"/>
            </a:solidFill>
          </a:endParaRPr>
        </a:p>
      </dgm:t>
    </dgm:pt>
    <dgm:pt modelId="{9ED6431B-A329-4C13-891A-7366DE7B1DCF}">
      <dgm:prSet/>
      <dgm:spPr/>
      <dgm:t>
        <a:bodyPr/>
        <a:lstStyle/>
        <a:p>
          <a:r>
            <a:rPr lang="en-CA" b="0" dirty="0">
              <a:solidFill>
                <a:schemeClr val="tx1"/>
              </a:solidFill>
              <a:latin typeface="Montserrat"/>
            </a:rPr>
            <a:t>USE YOUR OWN CUSTOM ALGORITHMS</a:t>
          </a:r>
        </a:p>
      </dgm:t>
    </dgm:pt>
    <dgm:pt modelId="{A68AC473-B8FF-4A8C-B6E4-9A0D7C2EA6AA}" type="parTrans" cxnId="{35CD0CFC-957E-45E7-A1DF-3B9C449B6E0B}">
      <dgm:prSet/>
      <dgm:spPr/>
      <dgm:t>
        <a:bodyPr/>
        <a:lstStyle/>
        <a:p>
          <a:endParaRPr lang="en-CA" b="0">
            <a:solidFill>
              <a:schemeClr val="tx1"/>
            </a:solidFill>
          </a:endParaRPr>
        </a:p>
      </dgm:t>
    </dgm:pt>
    <dgm:pt modelId="{CDF9AEC4-DF90-4425-A9DF-34A4305BB17D}" type="sibTrans" cxnId="{35CD0CFC-957E-45E7-A1DF-3B9C449B6E0B}">
      <dgm:prSet/>
      <dgm:spPr/>
      <dgm:t>
        <a:bodyPr/>
        <a:lstStyle/>
        <a:p>
          <a:endParaRPr lang="en-CA" b="0">
            <a:solidFill>
              <a:schemeClr val="tx1"/>
            </a:solidFill>
          </a:endParaRPr>
        </a:p>
      </dgm:t>
    </dgm:pt>
    <dgm:pt modelId="{623E8226-B6FC-42E1-8576-2E2D6D2C9CDC}">
      <dgm:prSet/>
      <dgm:spPr/>
      <dgm:t>
        <a:bodyPr/>
        <a:lstStyle/>
        <a:p>
          <a:r>
            <a:rPr lang="en-CA" b="0" dirty="0">
              <a:solidFill>
                <a:schemeClr val="tx1"/>
              </a:solidFill>
              <a:latin typeface="Montserrat"/>
            </a:rPr>
            <a:t>AWS MARKETPLACE</a:t>
          </a:r>
        </a:p>
      </dgm:t>
    </dgm:pt>
    <dgm:pt modelId="{0F444564-C486-4E24-A06A-5728FC5405CE}" type="parTrans" cxnId="{F3983B2D-82EC-4FAC-9314-A2EAC6BA0692}">
      <dgm:prSet/>
      <dgm:spPr/>
      <dgm:t>
        <a:bodyPr/>
        <a:lstStyle/>
        <a:p>
          <a:endParaRPr lang="en-CA" b="0">
            <a:solidFill>
              <a:schemeClr val="tx1"/>
            </a:solidFill>
          </a:endParaRPr>
        </a:p>
      </dgm:t>
    </dgm:pt>
    <dgm:pt modelId="{857BB128-321E-42B0-BE18-C1EF0347836A}" type="sibTrans" cxnId="{F3983B2D-82EC-4FAC-9314-A2EAC6BA0692}">
      <dgm:prSet/>
      <dgm:spPr/>
      <dgm:t>
        <a:bodyPr/>
        <a:lstStyle/>
        <a:p>
          <a:endParaRPr lang="en-CA" b="0">
            <a:solidFill>
              <a:schemeClr val="tx1"/>
            </a:solidFill>
          </a:endParaRPr>
        </a:p>
      </dgm:t>
    </dgm:pt>
    <dgm:pt modelId="{76E8A9F4-1762-4531-B4D4-4B02E280ECDC}">
      <dgm:prSet phldrT="[Text]"/>
      <dgm:spPr/>
      <dgm:t>
        <a:bodyPr/>
        <a:lstStyle/>
        <a:p>
          <a:r>
            <a:rPr lang="en-CA" b="0" dirty="0">
              <a:solidFill>
                <a:schemeClr val="tx1"/>
              </a:solidFill>
              <a:latin typeface="Montserrat"/>
            </a:rPr>
            <a:t>Amazon </a:t>
          </a:r>
          <a:r>
            <a:rPr lang="en-CA" b="0" dirty="0" err="1">
              <a:solidFill>
                <a:schemeClr val="tx1"/>
              </a:solidFill>
              <a:latin typeface="Montserrat"/>
            </a:rPr>
            <a:t>SageMaker</a:t>
          </a:r>
          <a:r>
            <a:rPr lang="en-CA" b="0" dirty="0">
              <a:solidFill>
                <a:schemeClr val="tx1"/>
              </a:solidFill>
              <a:latin typeface="Montserrat"/>
            </a:rPr>
            <a:t> provides ready, off the shelve training algorithms such as: Linear Learner Algorithm and the </a:t>
          </a:r>
          <a:r>
            <a:rPr lang="en-CA" b="0" dirty="0" err="1">
              <a:solidFill>
                <a:schemeClr val="tx1"/>
              </a:solidFill>
              <a:latin typeface="Montserrat"/>
            </a:rPr>
            <a:t>XGBoost</a:t>
          </a:r>
          <a:r>
            <a:rPr lang="en-CA" b="0" dirty="0">
              <a:solidFill>
                <a:schemeClr val="tx1"/>
              </a:solidFill>
              <a:latin typeface="Montserrat"/>
            </a:rPr>
            <a:t> Algorithm, K Means, Principal Component Analysis, image classification, LDA, Sequence to Sequence Algorithm. </a:t>
          </a:r>
          <a:endParaRPr lang="en-CA" b="0" dirty="0">
            <a:solidFill>
              <a:schemeClr val="tx1"/>
            </a:solidFill>
          </a:endParaRPr>
        </a:p>
      </dgm:t>
    </dgm:pt>
    <dgm:pt modelId="{1544F21B-9718-4E7E-96BF-4E9DB9430E37}" type="parTrans" cxnId="{49B3EC00-549F-4A0E-A8EC-2087E8C03F7B}">
      <dgm:prSet/>
      <dgm:spPr/>
      <dgm:t>
        <a:bodyPr/>
        <a:lstStyle/>
        <a:p>
          <a:endParaRPr lang="en-CA" b="0">
            <a:solidFill>
              <a:schemeClr val="tx1"/>
            </a:solidFill>
          </a:endParaRPr>
        </a:p>
      </dgm:t>
    </dgm:pt>
    <dgm:pt modelId="{E28537F2-CE23-40B2-8DF2-E7F4D0C5750A}" type="sibTrans" cxnId="{49B3EC00-549F-4A0E-A8EC-2087E8C03F7B}">
      <dgm:prSet/>
      <dgm:spPr/>
      <dgm:t>
        <a:bodyPr/>
        <a:lstStyle/>
        <a:p>
          <a:endParaRPr lang="en-CA" b="0">
            <a:solidFill>
              <a:schemeClr val="tx1"/>
            </a:solidFill>
          </a:endParaRPr>
        </a:p>
      </dgm:t>
    </dgm:pt>
    <dgm:pt modelId="{489A387F-C42D-4303-A611-2890C0D9E9DF}">
      <dgm:prSet/>
      <dgm:spPr/>
      <dgm:t>
        <a:bodyPr/>
        <a:lstStyle/>
        <a:p>
          <a:r>
            <a:rPr lang="en-CA" b="0" dirty="0">
              <a:solidFill>
                <a:schemeClr val="tx1"/>
              </a:solidFill>
              <a:latin typeface="Montserrat"/>
            </a:rPr>
            <a:t>Custom python code with TensorFlow or Apache </a:t>
          </a:r>
          <a:r>
            <a:rPr lang="en-CA" b="0" dirty="0" err="1">
              <a:solidFill>
                <a:schemeClr val="tx1"/>
              </a:solidFill>
              <a:latin typeface="Montserrat"/>
            </a:rPr>
            <a:t>MXNet</a:t>
          </a:r>
          <a:r>
            <a:rPr lang="en-CA" b="0" dirty="0">
              <a:solidFill>
                <a:schemeClr val="tx1"/>
              </a:solidFill>
              <a:latin typeface="Montserrat"/>
            </a:rPr>
            <a:t> for model training. </a:t>
          </a:r>
        </a:p>
      </dgm:t>
    </dgm:pt>
    <dgm:pt modelId="{02364823-EAB0-4221-95A0-29DA40E85861}" type="parTrans" cxnId="{07BC0EFD-93B6-483A-93AF-551F31280106}">
      <dgm:prSet/>
      <dgm:spPr/>
      <dgm:t>
        <a:bodyPr/>
        <a:lstStyle/>
        <a:p>
          <a:endParaRPr lang="en-CA" b="0">
            <a:solidFill>
              <a:schemeClr val="tx1"/>
            </a:solidFill>
          </a:endParaRPr>
        </a:p>
      </dgm:t>
    </dgm:pt>
    <dgm:pt modelId="{359A81DF-89FA-4E1D-A7C9-CA9F0DD2DCC4}" type="sibTrans" cxnId="{07BC0EFD-93B6-483A-93AF-551F31280106}">
      <dgm:prSet/>
      <dgm:spPr/>
      <dgm:t>
        <a:bodyPr/>
        <a:lstStyle/>
        <a:p>
          <a:endParaRPr lang="en-CA" b="0">
            <a:solidFill>
              <a:schemeClr val="tx1"/>
            </a:solidFill>
          </a:endParaRPr>
        </a:p>
      </dgm:t>
    </dgm:pt>
    <dgm:pt modelId="{72AECD9F-90A5-47FB-8B8D-C9A5F2D0501F}">
      <dgm:prSet/>
      <dgm:spPr/>
      <dgm:t>
        <a:bodyPr/>
        <a:lstStyle/>
        <a:p>
          <a:r>
            <a:rPr lang="en-CA" b="0" dirty="0">
              <a:solidFill>
                <a:schemeClr val="tx1"/>
              </a:solidFill>
              <a:latin typeface="Montserrat"/>
            </a:rPr>
            <a:t>The code could be placed in a docker container and then registry path of the image could be provided to Amazon </a:t>
          </a:r>
          <a:r>
            <a:rPr lang="en-CA" b="0" dirty="0" err="1">
              <a:solidFill>
                <a:schemeClr val="tx1"/>
              </a:solidFill>
              <a:latin typeface="Montserrat"/>
            </a:rPr>
            <a:t>SageMaker</a:t>
          </a:r>
          <a:r>
            <a:rPr lang="en-CA" b="0" dirty="0">
              <a:solidFill>
                <a:schemeClr val="tx1"/>
              </a:solidFill>
              <a:latin typeface="Montserrat"/>
            </a:rPr>
            <a:t> </a:t>
          </a:r>
          <a:r>
            <a:rPr lang="en-CA" b="0" dirty="0" err="1">
              <a:solidFill>
                <a:schemeClr val="tx1"/>
              </a:solidFill>
              <a:latin typeface="Montserrat"/>
            </a:rPr>
            <a:t>CreateTrainingJob</a:t>
          </a:r>
          <a:r>
            <a:rPr lang="en-CA" b="0" dirty="0">
              <a:solidFill>
                <a:schemeClr val="tx1"/>
              </a:solidFill>
              <a:latin typeface="Montserrat"/>
            </a:rPr>
            <a:t> API call. </a:t>
          </a:r>
        </a:p>
      </dgm:t>
    </dgm:pt>
    <dgm:pt modelId="{4BBAC422-77E9-462B-A9FE-2CA6E23D19A9}" type="parTrans" cxnId="{3BE02138-4C2A-40C6-9448-F399DA8E4580}">
      <dgm:prSet/>
      <dgm:spPr/>
      <dgm:t>
        <a:bodyPr/>
        <a:lstStyle/>
        <a:p>
          <a:endParaRPr lang="en-CA" b="0">
            <a:solidFill>
              <a:schemeClr val="tx1"/>
            </a:solidFill>
          </a:endParaRPr>
        </a:p>
      </dgm:t>
    </dgm:pt>
    <dgm:pt modelId="{EF8C46C1-5A3C-4DD1-A353-91C649367427}" type="sibTrans" cxnId="{3BE02138-4C2A-40C6-9448-F399DA8E4580}">
      <dgm:prSet/>
      <dgm:spPr/>
      <dgm:t>
        <a:bodyPr/>
        <a:lstStyle/>
        <a:p>
          <a:endParaRPr lang="en-CA" b="0">
            <a:solidFill>
              <a:schemeClr val="tx1"/>
            </a:solidFill>
          </a:endParaRPr>
        </a:p>
      </dgm:t>
    </dgm:pt>
    <dgm:pt modelId="{F823E6C5-EC04-4CCD-9510-F0FD9962464A}">
      <dgm:prSet/>
      <dgm:spPr/>
      <dgm:t>
        <a:bodyPr/>
        <a:lstStyle/>
        <a:p>
          <a:r>
            <a:rPr lang="en-CA" b="0" dirty="0">
              <a:solidFill>
                <a:schemeClr val="tx1"/>
              </a:solidFill>
              <a:latin typeface="Montserrat"/>
            </a:rPr>
            <a:t>choose an algorithm from Amazon marketplace, </a:t>
          </a:r>
          <a:r>
            <a:rPr lang="en-US" b="0" dirty="0">
              <a:solidFill>
                <a:schemeClr val="tx1"/>
              </a:solidFill>
              <a:latin typeface="Montserrat"/>
              <a:hlinkClick xmlns:r="http://schemas.openxmlformats.org/officeDocument/2006/relationships" r:id="rId1">
                <a:extLst>
                  <a:ext uri="{A12FA001-AC4F-418D-AE19-62706E023703}">
                    <ahyp:hlinkClr xmlns:ahyp="http://schemas.microsoft.com/office/drawing/2018/hyperlinkcolor" val="tx"/>
                  </a:ext>
                </a:extLst>
              </a:hlinkClick>
            </a:rPr>
            <a:t>https://aws.amazon.com/marketplace/solutions/machine-learning</a:t>
          </a:r>
          <a:endParaRPr lang="en-CA" b="0" dirty="0">
            <a:solidFill>
              <a:schemeClr val="tx1"/>
            </a:solidFill>
            <a:latin typeface="Montserrat"/>
          </a:endParaRPr>
        </a:p>
      </dgm:t>
    </dgm:pt>
    <dgm:pt modelId="{057FE171-9101-4B6C-8F05-1BB1F3208E83}" type="parTrans" cxnId="{50AD843A-3583-44B5-A870-08BD8EDE7266}">
      <dgm:prSet/>
      <dgm:spPr/>
      <dgm:t>
        <a:bodyPr/>
        <a:lstStyle/>
        <a:p>
          <a:endParaRPr lang="en-CA" b="0">
            <a:solidFill>
              <a:schemeClr val="tx1"/>
            </a:solidFill>
          </a:endParaRPr>
        </a:p>
      </dgm:t>
    </dgm:pt>
    <dgm:pt modelId="{8ECFB57D-7BE2-4295-B0AA-562480797569}" type="sibTrans" cxnId="{50AD843A-3583-44B5-A870-08BD8EDE7266}">
      <dgm:prSet/>
      <dgm:spPr/>
      <dgm:t>
        <a:bodyPr/>
        <a:lstStyle/>
        <a:p>
          <a:endParaRPr lang="en-CA" b="0">
            <a:solidFill>
              <a:schemeClr val="tx1"/>
            </a:solidFill>
          </a:endParaRPr>
        </a:p>
      </dgm:t>
    </dgm:pt>
    <dgm:pt modelId="{8CBA0FAB-6CE6-4F32-B5B8-12990D6EB711}">
      <dgm:prSet/>
      <dgm:spPr/>
      <dgm:t>
        <a:bodyPr/>
        <a:lstStyle/>
        <a:p>
          <a:r>
            <a:rPr lang="en-CA" b="0">
              <a:solidFill>
                <a:schemeClr val="tx1"/>
              </a:solidFill>
              <a:latin typeface="Montserrat"/>
            </a:rPr>
            <a:t>USE APACHE SPARK WITH AMAZON SAGEMAKER</a:t>
          </a:r>
          <a:endParaRPr lang="en-CA" b="0" dirty="0">
            <a:solidFill>
              <a:schemeClr val="tx1"/>
            </a:solidFill>
            <a:latin typeface="Montserrat"/>
          </a:endParaRPr>
        </a:p>
      </dgm:t>
    </dgm:pt>
    <dgm:pt modelId="{D2B8FF3F-5BD5-4F70-8CB9-89CEDC839AF9}" type="parTrans" cxnId="{2765910A-FAD6-46E5-8DC0-1A91DE22D379}">
      <dgm:prSet/>
      <dgm:spPr/>
      <dgm:t>
        <a:bodyPr/>
        <a:lstStyle/>
        <a:p>
          <a:endParaRPr lang="en-US"/>
        </a:p>
      </dgm:t>
    </dgm:pt>
    <dgm:pt modelId="{E6CE5D15-E735-44A4-9283-4E1BDDFFB2F1}" type="sibTrans" cxnId="{2765910A-FAD6-46E5-8DC0-1A91DE22D379}">
      <dgm:prSet/>
      <dgm:spPr/>
      <dgm:t>
        <a:bodyPr/>
        <a:lstStyle/>
        <a:p>
          <a:endParaRPr lang="en-US"/>
        </a:p>
      </dgm:t>
    </dgm:pt>
    <dgm:pt modelId="{3A54C39D-3FA5-4839-9B4E-F39C91ABD7DA}">
      <dgm:prSet/>
      <dgm:spPr/>
      <dgm:t>
        <a:bodyPr/>
        <a:lstStyle/>
        <a:p>
          <a:r>
            <a:rPr lang="en-CA" b="0" dirty="0">
              <a:solidFill>
                <a:schemeClr val="tx1"/>
              </a:solidFill>
              <a:latin typeface="Montserrat"/>
            </a:rPr>
            <a:t>Apache Spark can be used to train models with Amazon </a:t>
          </a:r>
          <a:r>
            <a:rPr lang="en-CA" b="0" dirty="0" err="1">
              <a:solidFill>
                <a:schemeClr val="tx1"/>
              </a:solidFill>
              <a:latin typeface="Montserrat"/>
            </a:rPr>
            <a:t>SageMaker</a:t>
          </a:r>
          <a:r>
            <a:rPr lang="en-CA" b="0" dirty="0">
              <a:solidFill>
                <a:schemeClr val="tx1"/>
              </a:solidFill>
              <a:latin typeface="Montserrat"/>
            </a:rPr>
            <a:t>. </a:t>
          </a:r>
        </a:p>
      </dgm:t>
    </dgm:pt>
    <dgm:pt modelId="{8167ACB9-72AF-42DA-981A-0A484C3D7E07}" type="parTrans" cxnId="{BEC4F4D2-5577-4B97-87A4-E85EC15C399B}">
      <dgm:prSet/>
      <dgm:spPr/>
      <dgm:t>
        <a:bodyPr/>
        <a:lstStyle/>
        <a:p>
          <a:endParaRPr lang="en-US"/>
        </a:p>
      </dgm:t>
    </dgm:pt>
    <dgm:pt modelId="{393DECE3-1F97-48CC-8C5C-35E3E78939B1}" type="sibTrans" cxnId="{BEC4F4D2-5577-4B97-87A4-E85EC15C399B}">
      <dgm:prSet/>
      <dgm:spPr/>
      <dgm:t>
        <a:bodyPr/>
        <a:lstStyle/>
        <a:p>
          <a:endParaRPr lang="en-US"/>
        </a:p>
      </dgm:t>
    </dgm:pt>
    <dgm:pt modelId="{AF6188A3-7212-45B6-B5C9-EC2B9096B0B3}" type="pres">
      <dgm:prSet presAssocID="{B9D6E143-BEDC-473C-B8B1-44153E60D717}" presName="linear" presStyleCnt="0">
        <dgm:presLayoutVars>
          <dgm:animLvl val="lvl"/>
          <dgm:resizeHandles val="exact"/>
        </dgm:presLayoutVars>
      </dgm:prSet>
      <dgm:spPr/>
    </dgm:pt>
    <dgm:pt modelId="{877FBBDF-373E-41A8-A9D7-391433871108}" type="pres">
      <dgm:prSet presAssocID="{96A31659-B165-49BA-9D28-E1129F2A0A04}" presName="parentText" presStyleLbl="node1" presStyleIdx="0" presStyleCnt="5">
        <dgm:presLayoutVars>
          <dgm:chMax val="0"/>
          <dgm:bulletEnabled val="1"/>
        </dgm:presLayoutVars>
      </dgm:prSet>
      <dgm:spPr/>
    </dgm:pt>
    <dgm:pt modelId="{5E354293-6BA9-43C5-88C9-5F43858E87DA}" type="pres">
      <dgm:prSet presAssocID="{96A31659-B165-49BA-9D28-E1129F2A0A04}" presName="childText" presStyleLbl="revTx" presStyleIdx="0" presStyleCnt="5">
        <dgm:presLayoutVars>
          <dgm:bulletEnabled val="1"/>
        </dgm:presLayoutVars>
      </dgm:prSet>
      <dgm:spPr/>
    </dgm:pt>
    <dgm:pt modelId="{2D5FBA1A-D144-4CC1-AA02-9818B9AAC0CB}" type="pres">
      <dgm:prSet presAssocID="{E475DD25-C7B2-42CD-B1A3-AFEC3E81CD88}" presName="parentText" presStyleLbl="node1" presStyleIdx="1" presStyleCnt="5">
        <dgm:presLayoutVars>
          <dgm:chMax val="0"/>
          <dgm:bulletEnabled val="1"/>
        </dgm:presLayoutVars>
      </dgm:prSet>
      <dgm:spPr/>
    </dgm:pt>
    <dgm:pt modelId="{808720AF-A2F0-44CA-93FD-0DB3A6577062}" type="pres">
      <dgm:prSet presAssocID="{E475DD25-C7B2-42CD-B1A3-AFEC3E81CD88}" presName="childText" presStyleLbl="revTx" presStyleIdx="1" presStyleCnt="5">
        <dgm:presLayoutVars>
          <dgm:bulletEnabled val="1"/>
        </dgm:presLayoutVars>
      </dgm:prSet>
      <dgm:spPr/>
    </dgm:pt>
    <dgm:pt modelId="{6CE5353B-B943-4F81-909B-59FEA4EE0C9A}" type="pres">
      <dgm:prSet presAssocID="{9ED6431B-A329-4C13-891A-7366DE7B1DCF}" presName="parentText" presStyleLbl="node1" presStyleIdx="2" presStyleCnt="5">
        <dgm:presLayoutVars>
          <dgm:chMax val="0"/>
          <dgm:bulletEnabled val="1"/>
        </dgm:presLayoutVars>
      </dgm:prSet>
      <dgm:spPr/>
    </dgm:pt>
    <dgm:pt modelId="{6296AB98-0D16-4EF0-A0F3-F1ACF9907EAC}" type="pres">
      <dgm:prSet presAssocID="{9ED6431B-A329-4C13-891A-7366DE7B1DCF}" presName="childText" presStyleLbl="revTx" presStyleIdx="2" presStyleCnt="5">
        <dgm:presLayoutVars>
          <dgm:bulletEnabled val="1"/>
        </dgm:presLayoutVars>
      </dgm:prSet>
      <dgm:spPr/>
    </dgm:pt>
    <dgm:pt modelId="{32DED940-3C3D-49B4-9EF3-450B145A48C6}" type="pres">
      <dgm:prSet presAssocID="{623E8226-B6FC-42E1-8576-2E2D6D2C9CDC}" presName="parentText" presStyleLbl="node1" presStyleIdx="3" presStyleCnt="5">
        <dgm:presLayoutVars>
          <dgm:chMax val="0"/>
          <dgm:bulletEnabled val="1"/>
        </dgm:presLayoutVars>
      </dgm:prSet>
      <dgm:spPr/>
    </dgm:pt>
    <dgm:pt modelId="{FEBAF4F6-981B-480A-8EC7-E956646A8E19}" type="pres">
      <dgm:prSet presAssocID="{623E8226-B6FC-42E1-8576-2E2D6D2C9CDC}" presName="childText" presStyleLbl="revTx" presStyleIdx="3" presStyleCnt="5">
        <dgm:presLayoutVars>
          <dgm:bulletEnabled val="1"/>
        </dgm:presLayoutVars>
      </dgm:prSet>
      <dgm:spPr/>
    </dgm:pt>
    <dgm:pt modelId="{F76DC0F0-D1AA-4EB4-BD09-1B4398DA1DD5}" type="pres">
      <dgm:prSet presAssocID="{8CBA0FAB-6CE6-4F32-B5B8-12990D6EB711}" presName="parentText" presStyleLbl="node1" presStyleIdx="4" presStyleCnt="5">
        <dgm:presLayoutVars>
          <dgm:chMax val="0"/>
          <dgm:bulletEnabled val="1"/>
        </dgm:presLayoutVars>
      </dgm:prSet>
      <dgm:spPr/>
    </dgm:pt>
    <dgm:pt modelId="{BCC566E9-39BE-42A3-8D4A-A723BBF27F68}" type="pres">
      <dgm:prSet presAssocID="{8CBA0FAB-6CE6-4F32-B5B8-12990D6EB711}" presName="childText" presStyleLbl="revTx" presStyleIdx="4" presStyleCnt="5">
        <dgm:presLayoutVars>
          <dgm:bulletEnabled val="1"/>
        </dgm:presLayoutVars>
      </dgm:prSet>
      <dgm:spPr/>
    </dgm:pt>
  </dgm:ptLst>
  <dgm:cxnLst>
    <dgm:cxn modelId="{E0110200-125A-4A28-8690-2173FCF1E606}" type="presOf" srcId="{96A31659-B165-49BA-9D28-E1129F2A0A04}" destId="{877FBBDF-373E-41A8-A9D7-391433871108}" srcOrd="0" destOrd="0" presId="urn:microsoft.com/office/officeart/2005/8/layout/vList2"/>
    <dgm:cxn modelId="{49B3EC00-549F-4A0E-A8EC-2087E8C03F7B}" srcId="{96A31659-B165-49BA-9D28-E1129F2A0A04}" destId="{76E8A9F4-1762-4531-B4D4-4B02E280ECDC}" srcOrd="0" destOrd="0" parTransId="{1544F21B-9718-4E7E-96BF-4E9DB9430E37}" sibTransId="{E28537F2-CE23-40B2-8DF2-E7F4D0C5750A}"/>
    <dgm:cxn modelId="{D5B00607-C4B6-4D62-8425-147713E27EA0}" type="presOf" srcId="{3A54C39D-3FA5-4839-9B4E-F39C91ABD7DA}" destId="{BCC566E9-39BE-42A3-8D4A-A723BBF27F68}" srcOrd="0" destOrd="0" presId="urn:microsoft.com/office/officeart/2005/8/layout/vList2"/>
    <dgm:cxn modelId="{2765910A-FAD6-46E5-8DC0-1A91DE22D379}" srcId="{B9D6E143-BEDC-473C-B8B1-44153E60D717}" destId="{8CBA0FAB-6CE6-4F32-B5B8-12990D6EB711}" srcOrd="4" destOrd="0" parTransId="{D2B8FF3F-5BD5-4F70-8CB9-89CEDC839AF9}" sibTransId="{E6CE5D15-E735-44A4-9283-4E1BDDFFB2F1}"/>
    <dgm:cxn modelId="{CB544813-232F-471B-90C6-2C469692CCE7}" type="presOf" srcId="{72AECD9F-90A5-47FB-8B8D-C9A5F2D0501F}" destId="{6296AB98-0D16-4EF0-A0F3-F1ACF9907EAC}" srcOrd="0" destOrd="0" presId="urn:microsoft.com/office/officeart/2005/8/layout/vList2"/>
    <dgm:cxn modelId="{FD60A220-7CAE-4184-9BBD-EE27B02FF16E}" type="presOf" srcId="{8CBA0FAB-6CE6-4F32-B5B8-12990D6EB711}" destId="{F76DC0F0-D1AA-4EB4-BD09-1B4398DA1DD5}" srcOrd="0" destOrd="0" presId="urn:microsoft.com/office/officeart/2005/8/layout/vList2"/>
    <dgm:cxn modelId="{C5B3602B-EC5A-4F24-8D5F-36721CD2AC89}" type="presOf" srcId="{623E8226-B6FC-42E1-8576-2E2D6D2C9CDC}" destId="{32DED940-3C3D-49B4-9EF3-450B145A48C6}" srcOrd="0" destOrd="0" presId="urn:microsoft.com/office/officeart/2005/8/layout/vList2"/>
    <dgm:cxn modelId="{F3983B2D-82EC-4FAC-9314-A2EAC6BA0692}" srcId="{B9D6E143-BEDC-473C-B8B1-44153E60D717}" destId="{623E8226-B6FC-42E1-8576-2E2D6D2C9CDC}" srcOrd="3" destOrd="0" parTransId="{0F444564-C486-4E24-A06A-5728FC5405CE}" sibTransId="{857BB128-321E-42B0-BE18-C1EF0347836A}"/>
    <dgm:cxn modelId="{3BE02138-4C2A-40C6-9448-F399DA8E4580}" srcId="{9ED6431B-A329-4C13-891A-7366DE7B1DCF}" destId="{72AECD9F-90A5-47FB-8B8D-C9A5F2D0501F}" srcOrd="0" destOrd="0" parTransId="{4BBAC422-77E9-462B-A9FE-2CA6E23D19A9}" sibTransId="{EF8C46C1-5A3C-4DD1-A353-91C649367427}"/>
    <dgm:cxn modelId="{A3455C3A-6E50-4D95-A5FE-82443C25FE72}" type="presOf" srcId="{B9D6E143-BEDC-473C-B8B1-44153E60D717}" destId="{AF6188A3-7212-45B6-B5C9-EC2B9096B0B3}" srcOrd="0" destOrd="0" presId="urn:microsoft.com/office/officeart/2005/8/layout/vList2"/>
    <dgm:cxn modelId="{50AD843A-3583-44B5-A870-08BD8EDE7266}" srcId="{623E8226-B6FC-42E1-8576-2E2D6D2C9CDC}" destId="{F823E6C5-EC04-4CCD-9510-F0FD9962464A}" srcOrd="0" destOrd="0" parTransId="{057FE171-9101-4B6C-8F05-1BB1F3208E83}" sibTransId="{8ECFB57D-7BE2-4295-B0AA-562480797569}"/>
    <dgm:cxn modelId="{0738B85B-202F-4962-8B6F-A9A488FF1D66}" srcId="{B9D6E143-BEDC-473C-B8B1-44153E60D717}" destId="{E475DD25-C7B2-42CD-B1A3-AFEC3E81CD88}" srcOrd="1" destOrd="0" parTransId="{03862569-2302-4E2A-A15E-C904CC03F8EA}" sibTransId="{3693F1F7-D9D4-4A15-832F-5126C1A27464}"/>
    <dgm:cxn modelId="{71BEDB62-27EC-4CEC-BD6F-F7F06D51707F}" type="presOf" srcId="{F823E6C5-EC04-4CCD-9510-F0FD9962464A}" destId="{FEBAF4F6-981B-480A-8EC7-E956646A8E19}" srcOrd="0" destOrd="0" presId="urn:microsoft.com/office/officeart/2005/8/layout/vList2"/>
    <dgm:cxn modelId="{484EEE7B-6818-4858-8E1F-78C80E35E68E}" type="presOf" srcId="{76E8A9F4-1762-4531-B4D4-4B02E280ECDC}" destId="{5E354293-6BA9-43C5-88C9-5F43858E87DA}" srcOrd="0" destOrd="0" presId="urn:microsoft.com/office/officeart/2005/8/layout/vList2"/>
    <dgm:cxn modelId="{BDA44583-19BF-4A5C-AE6B-CA0D3372D700}" type="presOf" srcId="{E475DD25-C7B2-42CD-B1A3-AFEC3E81CD88}" destId="{2D5FBA1A-D144-4CC1-AA02-9818B9AAC0CB}" srcOrd="0" destOrd="0" presId="urn:microsoft.com/office/officeart/2005/8/layout/vList2"/>
    <dgm:cxn modelId="{62F9DB9A-273D-4CA3-B695-2849CC00C78A}" srcId="{B9D6E143-BEDC-473C-B8B1-44153E60D717}" destId="{96A31659-B165-49BA-9D28-E1129F2A0A04}" srcOrd="0" destOrd="0" parTransId="{657325C1-5AB7-4945-B66C-9C597ED113D4}" sibTransId="{CCE7D215-573A-4C31-AD5F-F0C63792AFCF}"/>
    <dgm:cxn modelId="{3E108B9F-2A9D-44EB-9AFC-830104C3BB42}" type="presOf" srcId="{9ED6431B-A329-4C13-891A-7366DE7B1DCF}" destId="{6CE5353B-B943-4F81-909B-59FEA4EE0C9A}" srcOrd="0" destOrd="0" presId="urn:microsoft.com/office/officeart/2005/8/layout/vList2"/>
    <dgm:cxn modelId="{BEC4F4D2-5577-4B97-87A4-E85EC15C399B}" srcId="{8CBA0FAB-6CE6-4F32-B5B8-12990D6EB711}" destId="{3A54C39D-3FA5-4839-9B4E-F39C91ABD7DA}" srcOrd="0" destOrd="0" parTransId="{8167ACB9-72AF-42DA-981A-0A484C3D7E07}" sibTransId="{393DECE3-1F97-48CC-8C5C-35E3E78939B1}"/>
    <dgm:cxn modelId="{1E0DB3D9-37A3-41DA-A7C9-A45550188A8D}" type="presOf" srcId="{489A387F-C42D-4303-A611-2890C0D9E9DF}" destId="{808720AF-A2F0-44CA-93FD-0DB3A6577062}" srcOrd="0" destOrd="0" presId="urn:microsoft.com/office/officeart/2005/8/layout/vList2"/>
    <dgm:cxn modelId="{35CD0CFC-957E-45E7-A1DF-3B9C449B6E0B}" srcId="{B9D6E143-BEDC-473C-B8B1-44153E60D717}" destId="{9ED6431B-A329-4C13-891A-7366DE7B1DCF}" srcOrd="2" destOrd="0" parTransId="{A68AC473-B8FF-4A8C-B6E4-9A0D7C2EA6AA}" sibTransId="{CDF9AEC4-DF90-4425-A9DF-34A4305BB17D}"/>
    <dgm:cxn modelId="{07BC0EFD-93B6-483A-93AF-551F31280106}" srcId="{E475DD25-C7B2-42CD-B1A3-AFEC3E81CD88}" destId="{489A387F-C42D-4303-A611-2890C0D9E9DF}" srcOrd="0" destOrd="0" parTransId="{02364823-EAB0-4221-95A0-29DA40E85861}" sibTransId="{359A81DF-89FA-4E1D-A7C9-CA9F0DD2DCC4}"/>
    <dgm:cxn modelId="{55B153B9-570B-49A5-BBD9-686FE6192D77}" type="presParOf" srcId="{AF6188A3-7212-45B6-B5C9-EC2B9096B0B3}" destId="{877FBBDF-373E-41A8-A9D7-391433871108}" srcOrd="0" destOrd="0" presId="urn:microsoft.com/office/officeart/2005/8/layout/vList2"/>
    <dgm:cxn modelId="{740D94FE-4EB2-40C3-9485-D30923B12CA9}" type="presParOf" srcId="{AF6188A3-7212-45B6-B5C9-EC2B9096B0B3}" destId="{5E354293-6BA9-43C5-88C9-5F43858E87DA}" srcOrd="1" destOrd="0" presId="urn:microsoft.com/office/officeart/2005/8/layout/vList2"/>
    <dgm:cxn modelId="{ED95D30A-D1D5-4D62-85A6-5B716A71D5D4}" type="presParOf" srcId="{AF6188A3-7212-45B6-B5C9-EC2B9096B0B3}" destId="{2D5FBA1A-D144-4CC1-AA02-9818B9AAC0CB}" srcOrd="2" destOrd="0" presId="urn:microsoft.com/office/officeart/2005/8/layout/vList2"/>
    <dgm:cxn modelId="{8680F595-D2C1-453D-B732-19C9BA9394C9}" type="presParOf" srcId="{AF6188A3-7212-45B6-B5C9-EC2B9096B0B3}" destId="{808720AF-A2F0-44CA-93FD-0DB3A6577062}" srcOrd="3" destOrd="0" presId="urn:microsoft.com/office/officeart/2005/8/layout/vList2"/>
    <dgm:cxn modelId="{1E39A83B-7022-4EFC-8D3B-226AB1CD85AD}" type="presParOf" srcId="{AF6188A3-7212-45B6-B5C9-EC2B9096B0B3}" destId="{6CE5353B-B943-4F81-909B-59FEA4EE0C9A}" srcOrd="4" destOrd="0" presId="urn:microsoft.com/office/officeart/2005/8/layout/vList2"/>
    <dgm:cxn modelId="{7296BD22-D61B-4215-8CAA-D00F02C5A1FC}" type="presParOf" srcId="{AF6188A3-7212-45B6-B5C9-EC2B9096B0B3}" destId="{6296AB98-0D16-4EF0-A0F3-F1ACF9907EAC}" srcOrd="5" destOrd="0" presId="urn:microsoft.com/office/officeart/2005/8/layout/vList2"/>
    <dgm:cxn modelId="{C01C7CE2-7B1F-46D5-8987-2BEBB245A403}" type="presParOf" srcId="{AF6188A3-7212-45B6-B5C9-EC2B9096B0B3}" destId="{32DED940-3C3D-49B4-9EF3-450B145A48C6}" srcOrd="6" destOrd="0" presId="urn:microsoft.com/office/officeart/2005/8/layout/vList2"/>
    <dgm:cxn modelId="{A9567FB0-389C-440B-B74B-F2DD795F38F2}" type="presParOf" srcId="{AF6188A3-7212-45B6-B5C9-EC2B9096B0B3}" destId="{FEBAF4F6-981B-480A-8EC7-E956646A8E19}" srcOrd="7" destOrd="0" presId="urn:microsoft.com/office/officeart/2005/8/layout/vList2"/>
    <dgm:cxn modelId="{E86EC842-C082-4651-AE25-A35057146EA0}" type="presParOf" srcId="{AF6188A3-7212-45B6-B5C9-EC2B9096B0B3}" destId="{F76DC0F0-D1AA-4EB4-BD09-1B4398DA1DD5}" srcOrd="8" destOrd="0" presId="urn:microsoft.com/office/officeart/2005/8/layout/vList2"/>
    <dgm:cxn modelId="{850CDFAF-FF3E-4B2F-8D75-09236D354676}" type="presParOf" srcId="{AF6188A3-7212-45B6-B5C9-EC2B9096B0B3}" destId="{BCC566E9-39BE-42A3-8D4A-A723BBF27F68}"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5688C-672A-4D24-899A-6F0990144AC2}">
      <dsp:nvSpPr>
        <dsp:cNvPr id="0" name=""/>
        <dsp:cNvSpPr/>
      </dsp:nvSpPr>
      <dsp:spPr>
        <a:xfrm>
          <a:off x="0" y="18319"/>
          <a:ext cx="5569747" cy="655200"/>
        </a:xfrm>
        <a:prstGeom prst="roundRect">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solidFill>
                <a:schemeClr val="tx1"/>
              </a:solidFill>
            </a:rPr>
            <a:t>BUILD</a:t>
          </a:r>
          <a:endParaRPr lang="en-US" sz="2000" kern="1200" dirty="0">
            <a:solidFill>
              <a:schemeClr val="tx1"/>
            </a:solidFill>
          </a:endParaRPr>
        </a:p>
      </dsp:txBody>
      <dsp:txXfrm>
        <a:off x="31984" y="50303"/>
        <a:ext cx="5505779" cy="591232"/>
      </dsp:txXfrm>
    </dsp:sp>
    <dsp:sp modelId="{13EF195D-3B81-4F6A-AEB5-B79901C8CB65}">
      <dsp:nvSpPr>
        <dsp:cNvPr id="0" name=""/>
        <dsp:cNvSpPr/>
      </dsp:nvSpPr>
      <dsp:spPr>
        <a:xfrm>
          <a:off x="0" y="673519"/>
          <a:ext cx="5569747" cy="76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err="1">
              <a:solidFill>
                <a:schemeClr val="tx1"/>
              </a:solidFill>
            </a:rPr>
            <a:t>SageMaker</a:t>
          </a:r>
          <a:r>
            <a:rPr lang="en-CA" sz="1600" kern="1200" dirty="0">
              <a:solidFill>
                <a:schemeClr val="tx1"/>
              </a:solidFill>
            </a:rPr>
            <a:t> offers data labeling service</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CA" sz="1600" kern="1200" dirty="0">
              <a:solidFill>
                <a:schemeClr val="tx1"/>
              </a:solidFill>
            </a:rPr>
            <a:t>Prebuilt available notebooks with state of the art algorithms on AWS marketplace</a:t>
          </a:r>
          <a:endParaRPr lang="en-US" sz="1600" kern="1200" dirty="0">
            <a:solidFill>
              <a:schemeClr val="tx1"/>
            </a:solidFill>
          </a:endParaRPr>
        </a:p>
      </dsp:txBody>
      <dsp:txXfrm>
        <a:off x="0" y="673519"/>
        <a:ext cx="5569747" cy="760724"/>
      </dsp:txXfrm>
    </dsp:sp>
    <dsp:sp modelId="{5B79D348-7811-4644-A692-3AC0AB92B99C}">
      <dsp:nvSpPr>
        <dsp:cNvPr id="0" name=""/>
        <dsp:cNvSpPr/>
      </dsp:nvSpPr>
      <dsp:spPr>
        <a:xfrm>
          <a:off x="0" y="1434244"/>
          <a:ext cx="5569747" cy="655200"/>
        </a:xfrm>
        <a:prstGeom prst="roundRect">
          <a:avLst/>
        </a:prstGeom>
        <a:solidFill>
          <a:schemeClr val="accent4">
            <a:shade val="50000"/>
            <a:hueOff val="-396136"/>
            <a:satOff val="0"/>
            <a:lumOff val="32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solidFill>
                <a:schemeClr val="tx1"/>
              </a:solidFill>
            </a:rPr>
            <a:t>TRAIN</a:t>
          </a:r>
          <a:endParaRPr lang="en-US" sz="2000" kern="1200" dirty="0">
            <a:solidFill>
              <a:schemeClr val="tx1"/>
            </a:solidFill>
          </a:endParaRPr>
        </a:p>
      </dsp:txBody>
      <dsp:txXfrm>
        <a:off x="31984" y="1466228"/>
        <a:ext cx="5505779" cy="591232"/>
      </dsp:txXfrm>
    </dsp:sp>
    <dsp:sp modelId="{7AC6DC9A-213F-4B13-9DE3-3CCBD982C45D}">
      <dsp:nvSpPr>
        <dsp:cNvPr id="0" name=""/>
        <dsp:cNvSpPr/>
      </dsp:nvSpPr>
      <dsp:spPr>
        <a:xfrm>
          <a:off x="0" y="2089444"/>
          <a:ext cx="5569747" cy="81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a:solidFill>
                <a:schemeClr val="tx1"/>
              </a:solidFill>
            </a:rPr>
            <a:t>Train models using EC2 instances (on-demand and spot) </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CA" sz="1600" kern="1200" dirty="0">
              <a:solidFill>
                <a:schemeClr val="tx1"/>
              </a:solidFill>
            </a:rPr>
            <a:t>Manage environments for training</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CA" sz="1600" kern="1200" dirty="0">
              <a:solidFill>
                <a:schemeClr val="tx1"/>
              </a:solidFill>
            </a:rPr>
            <a:t>Hyperparameters optimization for model tuning </a:t>
          </a:r>
          <a:endParaRPr lang="en-US" sz="1600" kern="1200" dirty="0">
            <a:solidFill>
              <a:schemeClr val="tx1"/>
            </a:solidFill>
          </a:endParaRPr>
        </a:p>
      </dsp:txBody>
      <dsp:txXfrm>
        <a:off x="0" y="2089444"/>
        <a:ext cx="5569747" cy="815062"/>
      </dsp:txXfrm>
    </dsp:sp>
    <dsp:sp modelId="{2257888D-2F5D-4CD7-8537-99915DE0CE61}">
      <dsp:nvSpPr>
        <dsp:cNvPr id="0" name=""/>
        <dsp:cNvSpPr/>
      </dsp:nvSpPr>
      <dsp:spPr>
        <a:xfrm>
          <a:off x="0" y="2904506"/>
          <a:ext cx="5569747" cy="655200"/>
        </a:xfrm>
        <a:prstGeom prst="roundRect">
          <a:avLst/>
        </a:prstGeom>
        <a:solidFill>
          <a:schemeClr val="accent4">
            <a:shade val="50000"/>
            <a:hueOff val="-396136"/>
            <a:satOff val="0"/>
            <a:lumOff val="32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solidFill>
                <a:schemeClr val="tx1"/>
              </a:solidFill>
            </a:rPr>
            <a:t>DEPLOY</a:t>
          </a:r>
          <a:endParaRPr lang="en-US" sz="2000" kern="1200" dirty="0">
            <a:solidFill>
              <a:schemeClr val="tx1"/>
            </a:solidFill>
          </a:endParaRPr>
        </a:p>
      </dsp:txBody>
      <dsp:txXfrm>
        <a:off x="31984" y="2936490"/>
        <a:ext cx="5505779" cy="591232"/>
      </dsp:txXfrm>
    </dsp:sp>
    <dsp:sp modelId="{BF0CC6E9-1CEA-4D42-BB7C-388561B1357D}">
      <dsp:nvSpPr>
        <dsp:cNvPr id="0" name=""/>
        <dsp:cNvSpPr/>
      </dsp:nvSpPr>
      <dsp:spPr>
        <a:xfrm>
          <a:off x="0" y="3559706"/>
          <a:ext cx="556974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a:solidFill>
                <a:schemeClr val="tx1"/>
              </a:solidFill>
            </a:rPr>
            <a:t>Easily deploy and scale models </a:t>
          </a:r>
          <a:endParaRPr lang="en-US" sz="1600" kern="1200" dirty="0">
            <a:solidFill>
              <a:schemeClr val="tx1"/>
            </a:solidFill>
          </a:endParaRPr>
        </a:p>
        <a:p>
          <a:pPr marL="171450" lvl="1" indent="-171450" algn="l" defTabSz="711200">
            <a:lnSpc>
              <a:spcPct val="90000"/>
            </a:lnSpc>
            <a:spcBef>
              <a:spcPct val="0"/>
            </a:spcBef>
            <a:spcAft>
              <a:spcPct val="20000"/>
            </a:spcAft>
            <a:buChar char="•"/>
          </a:pPr>
          <a:r>
            <a:rPr lang="en-CA" sz="1600" kern="1200" dirty="0">
              <a:solidFill>
                <a:schemeClr val="tx1"/>
              </a:solidFill>
            </a:rPr>
            <a:t>Autoscaling with 75% savings </a:t>
          </a:r>
          <a:endParaRPr lang="en-US" sz="1600" kern="1200" dirty="0">
            <a:solidFill>
              <a:schemeClr val="tx1"/>
            </a:solidFill>
          </a:endParaRPr>
        </a:p>
      </dsp:txBody>
      <dsp:txXfrm>
        <a:off x="0" y="3559706"/>
        <a:ext cx="5569747"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FBBDF-373E-41A8-A9D7-391433871108}">
      <dsp:nvSpPr>
        <dsp:cNvPr id="0" name=""/>
        <dsp:cNvSpPr/>
      </dsp:nvSpPr>
      <dsp:spPr>
        <a:xfrm>
          <a:off x="0" y="152926"/>
          <a:ext cx="9251968" cy="442260"/>
        </a:xfrm>
        <a:prstGeom prst="roundRect">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0" kern="1200" dirty="0">
              <a:solidFill>
                <a:schemeClr val="tx1"/>
              </a:solidFill>
              <a:latin typeface="Montserrat"/>
            </a:rPr>
            <a:t>USE AN ALGORITHM PROVIDED BY AMAZON SAGEMAKER</a:t>
          </a:r>
          <a:endParaRPr lang="en-CA" sz="1800" b="0" kern="1200" dirty="0">
            <a:solidFill>
              <a:schemeClr val="tx1"/>
            </a:solidFill>
          </a:endParaRPr>
        </a:p>
      </dsp:txBody>
      <dsp:txXfrm>
        <a:off x="21589" y="174515"/>
        <a:ext cx="9208790" cy="399082"/>
      </dsp:txXfrm>
    </dsp:sp>
    <dsp:sp modelId="{5E354293-6BA9-43C5-88C9-5F43858E87DA}">
      <dsp:nvSpPr>
        <dsp:cNvPr id="0" name=""/>
        <dsp:cNvSpPr/>
      </dsp:nvSpPr>
      <dsp:spPr>
        <a:xfrm>
          <a:off x="0" y="595186"/>
          <a:ext cx="9251968"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7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0" kern="1200" dirty="0">
              <a:solidFill>
                <a:schemeClr val="tx1"/>
              </a:solidFill>
              <a:latin typeface="Montserrat"/>
            </a:rPr>
            <a:t>Amazon </a:t>
          </a:r>
          <a:r>
            <a:rPr lang="en-CA" sz="1400" b="0" kern="1200" dirty="0" err="1">
              <a:solidFill>
                <a:schemeClr val="tx1"/>
              </a:solidFill>
              <a:latin typeface="Montserrat"/>
            </a:rPr>
            <a:t>SageMaker</a:t>
          </a:r>
          <a:r>
            <a:rPr lang="en-CA" sz="1400" b="0" kern="1200" dirty="0">
              <a:solidFill>
                <a:schemeClr val="tx1"/>
              </a:solidFill>
              <a:latin typeface="Montserrat"/>
            </a:rPr>
            <a:t> provides ready, off the shelve training algorithms such as: Linear Learner Algorithm and the </a:t>
          </a:r>
          <a:r>
            <a:rPr lang="en-CA" sz="1400" b="0" kern="1200" dirty="0" err="1">
              <a:solidFill>
                <a:schemeClr val="tx1"/>
              </a:solidFill>
              <a:latin typeface="Montserrat"/>
            </a:rPr>
            <a:t>XGBoost</a:t>
          </a:r>
          <a:r>
            <a:rPr lang="en-CA" sz="1400" b="0" kern="1200" dirty="0">
              <a:solidFill>
                <a:schemeClr val="tx1"/>
              </a:solidFill>
              <a:latin typeface="Montserrat"/>
            </a:rPr>
            <a:t> Algorithm, K Means, Principal Component Analysis, image classification, LDA, Sequence to Sequence Algorithm. </a:t>
          </a:r>
          <a:endParaRPr lang="en-CA" sz="1400" b="0" kern="1200" dirty="0">
            <a:solidFill>
              <a:schemeClr val="tx1"/>
            </a:solidFill>
          </a:endParaRPr>
        </a:p>
      </dsp:txBody>
      <dsp:txXfrm>
        <a:off x="0" y="595186"/>
        <a:ext cx="9251968" cy="652050"/>
      </dsp:txXfrm>
    </dsp:sp>
    <dsp:sp modelId="{2D5FBA1A-D144-4CC1-AA02-9818B9AAC0CB}">
      <dsp:nvSpPr>
        <dsp:cNvPr id="0" name=""/>
        <dsp:cNvSpPr/>
      </dsp:nvSpPr>
      <dsp:spPr>
        <a:xfrm>
          <a:off x="0" y="1247236"/>
          <a:ext cx="9251968" cy="442260"/>
        </a:xfrm>
        <a:prstGeom prst="roundRect">
          <a:avLst/>
        </a:prstGeom>
        <a:solidFill>
          <a:schemeClr val="accent4">
            <a:shade val="50000"/>
            <a:hueOff val="-237682"/>
            <a:satOff val="0"/>
            <a:lumOff val="19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0" kern="1200" dirty="0">
              <a:solidFill>
                <a:schemeClr val="tx1"/>
              </a:solidFill>
              <a:latin typeface="Montserrat"/>
            </a:rPr>
            <a:t>CUSTOM CODE TRAINING USING POPULAR DEEP LEARNING FRAMEWORKS</a:t>
          </a:r>
        </a:p>
      </dsp:txBody>
      <dsp:txXfrm>
        <a:off x="21589" y="1268825"/>
        <a:ext cx="9208790" cy="399082"/>
      </dsp:txXfrm>
    </dsp:sp>
    <dsp:sp modelId="{808720AF-A2F0-44CA-93FD-0DB3A6577062}">
      <dsp:nvSpPr>
        <dsp:cNvPr id="0" name=""/>
        <dsp:cNvSpPr/>
      </dsp:nvSpPr>
      <dsp:spPr>
        <a:xfrm>
          <a:off x="0" y="1689496"/>
          <a:ext cx="92519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7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0" kern="1200" dirty="0">
              <a:solidFill>
                <a:schemeClr val="tx1"/>
              </a:solidFill>
              <a:latin typeface="Montserrat"/>
            </a:rPr>
            <a:t>Custom python code with TensorFlow or Apache </a:t>
          </a:r>
          <a:r>
            <a:rPr lang="en-CA" sz="1400" b="0" kern="1200" dirty="0" err="1">
              <a:solidFill>
                <a:schemeClr val="tx1"/>
              </a:solidFill>
              <a:latin typeface="Montserrat"/>
            </a:rPr>
            <a:t>MXNet</a:t>
          </a:r>
          <a:r>
            <a:rPr lang="en-CA" sz="1400" b="0" kern="1200" dirty="0">
              <a:solidFill>
                <a:schemeClr val="tx1"/>
              </a:solidFill>
              <a:latin typeface="Montserrat"/>
            </a:rPr>
            <a:t> for model training. </a:t>
          </a:r>
        </a:p>
      </dsp:txBody>
      <dsp:txXfrm>
        <a:off x="0" y="1689496"/>
        <a:ext cx="9251968" cy="298080"/>
      </dsp:txXfrm>
    </dsp:sp>
    <dsp:sp modelId="{6CE5353B-B943-4F81-909B-59FEA4EE0C9A}">
      <dsp:nvSpPr>
        <dsp:cNvPr id="0" name=""/>
        <dsp:cNvSpPr/>
      </dsp:nvSpPr>
      <dsp:spPr>
        <a:xfrm>
          <a:off x="0" y="1987576"/>
          <a:ext cx="9251968" cy="442260"/>
        </a:xfrm>
        <a:prstGeom prst="roundRect">
          <a:avLst/>
        </a:prstGeom>
        <a:solidFill>
          <a:schemeClr val="accent4">
            <a:shade val="50000"/>
            <a:hueOff val="-475363"/>
            <a:satOff val="0"/>
            <a:lumOff val="38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0" kern="1200" dirty="0">
              <a:solidFill>
                <a:schemeClr val="tx1"/>
              </a:solidFill>
              <a:latin typeface="Montserrat"/>
            </a:rPr>
            <a:t>USE YOUR OWN CUSTOM ALGORITHMS</a:t>
          </a:r>
        </a:p>
      </dsp:txBody>
      <dsp:txXfrm>
        <a:off x="21589" y="2009165"/>
        <a:ext cx="9208790" cy="399082"/>
      </dsp:txXfrm>
    </dsp:sp>
    <dsp:sp modelId="{6296AB98-0D16-4EF0-A0F3-F1ACF9907EAC}">
      <dsp:nvSpPr>
        <dsp:cNvPr id="0" name=""/>
        <dsp:cNvSpPr/>
      </dsp:nvSpPr>
      <dsp:spPr>
        <a:xfrm>
          <a:off x="0" y="2429836"/>
          <a:ext cx="9251968"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7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0" kern="1200" dirty="0">
              <a:solidFill>
                <a:schemeClr val="tx1"/>
              </a:solidFill>
              <a:latin typeface="Montserrat"/>
            </a:rPr>
            <a:t>The code could be placed in a docker container and then registry path of the image could be provided to Amazon </a:t>
          </a:r>
          <a:r>
            <a:rPr lang="en-CA" sz="1400" b="0" kern="1200" dirty="0" err="1">
              <a:solidFill>
                <a:schemeClr val="tx1"/>
              </a:solidFill>
              <a:latin typeface="Montserrat"/>
            </a:rPr>
            <a:t>SageMaker</a:t>
          </a:r>
          <a:r>
            <a:rPr lang="en-CA" sz="1400" b="0" kern="1200" dirty="0">
              <a:solidFill>
                <a:schemeClr val="tx1"/>
              </a:solidFill>
              <a:latin typeface="Montserrat"/>
            </a:rPr>
            <a:t> </a:t>
          </a:r>
          <a:r>
            <a:rPr lang="en-CA" sz="1400" b="0" kern="1200" dirty="0" err="1">
              <a:solidFill>
                <a:schemeClr val="tx1"/>
              </a:solidFill>
              <a:latin typeface="Montserrat"/>
            </a:rPr>
            <a:t>CreateTrainingJob</a:t>
          </a:r>
          <a:r>
            <a:rPr lang="en-CA" sz="1400" b="0" kern="1200" dirty="0">
              <a:solidFill>
                <a:schemeClr val="tx1"/>
              </a:solidFill>
              <a:latin typeface="Montserrat"/>
            </a:rPr>
            <a:t> API call. </a:t>
          </a:r>
        </a:p>
      </dsp:txBody>
      <dsp:txXfrm>
        <a:off x="0" y="2429836"/>
        <a:ext cx="9251968" cy="437805"/>
      </dsp:txXfrm>
    </dsp:sp>
    <dsp:sp modelId="{32DED940-3C3D-49B4-9EF3-450B145A48C6}">
      <dsp:nvSpPr>
        <dsp:cNvPr id="0" name=""/>
        <dsp:cNvSpPr/>
      </dsp:nvSpPr>
      <dsp:spPr>
        <a:xfrm>
          <a:off x="0" y="2867641"/>
          <a:ext cx="9251968" cy="442260"/>
        </a:xfrm>
        <a:prstGeom prst="roundRect">
          <a:avLst/>
        </a:prstGeom>
        <a:solidFill>
          <a:schemeClr val="accent4">
            <a:shade val="50000"/>
            <a:hueOff val="-475363"/>
            <a:satOff val="0"/>
            <a:lumOff val="38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0" kern="1200" dirty="0">
              <a:solidFill>
                <a:schemeClr val="tx1"/>
              </a:solidFill>
              <a:latin typeface="Montserrat"/>
            </a:rPr>
            <a:t>AWS MARKETPLACE</a:t>
          </a:r>
        </a:p>
      </dsp:txBody>
      <dsp:txXfrm>
        <a:off x="21589" y="2889230"/>
        <a:ext cx="9208790" cy="399082"/>
      </dsp:txXfrm>
    </dsp:sp>
    <dsp:sp modelId="{FEBAF4F6-981B-480A-8EC7-E956646A8E19}">
      <dsp:nvSpPr>
        <dsp:cNvPr id="0" name=""/>
        <dsp:cNvSpPr/>
      </dsp:nvSpPr>
      <dsp:spPr>
        <a:xfrm>
          <a:off x="0" y="3309901"/>
          <a:ext cx="9251968"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7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0" kern="1200" dirty="0">
              <a:solidFill>
                <a:schemeClr val="tx1"/>
              </a:solidFill>
              <a:latin typeface="Montserrat"/>
            </a:rPr>
            <a:t>choose an algorithm from Amazon marketplace, </a:t>
          </a:r>
          <a:r>
            <a:rPr lang="en-US" sz="1400" b="0" kern="1200" dirty="0">
              <a:solidFill>
                <a:schemeClr val="tx1"/>
              </a:solidFill>
              <a:latin typeface="Montserrat"/>
              <a:hlinkClick xmlns:r="http://schemas.openxmlformats.org/officeDocument/2006/relationships" r:id="rId1">
                <a:extLst>
                  <a:ext uri="{A12FA001-AC4F-418D-AE19-62706E023703}">
                    <ahyp:hlinkClr xmlns:ahyp="http://schemas.microsoft.com/office/drawing/2018/hyperlinkcolor" val="tx"/>
                  </a:ext>
                </a:extLst>
              </a:hlinkClick>
            </a:rPr>
            <a:t>https://aws.amazon.com/marketplace/solutions/machine-learning</a:t>
          </a:r>
          <a:endParaRPr lang="en-CA" sz="1400" b="0" kern="1200" dirty="0">
            <a:solidFill>
              <a:schemeClr val="tx1"/>
            </a:solidFill>
            <a:latin typeface="Montserrat"/>
          </a:endParaRPr>
        </a:p>
      </dsp:txBody>
      <dsp:txXfrm>
        <a:off x="0" y="3309901"/>
        <a:ext cx="9251968" cy="437805"/>
      </dsp:txXfrm>
    </dsp:sp>
    <dsp:sp modelId="{F76DC0F0-D1AA-4EB4-BD09-1B4398DA1DD5}">
      <dsp:nvSpPr>
        <dsp:cNvPr id="0" name=""/>
        <dsp:cNvSpPr/>
      </dsp:nvSpPr>
      <dsp:spPr>
        <a:xfrm>
          <a:off x="0" y="3747706"/>
          <a:ext cx="9251968" cy="442260"/>
        </a:xfrm>
        <a:prstGeom prst="roundRect">
          <a:avLst/>
        </a:prstGeom>
        <a:solidFill>
          <a:schemeClr val="accent4">
            <a:shade val="50000"/>
            <a:hueOff val="-237682"/>
            <a:satOff val="0"/>
            <a:lumOff val="19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0" kern="1200">
              <a:solidFill>
                <a:schemeClr val="tx1"/>
              </a:solidFill>
              <a:latin typeface="Montserrat"/>
            </a:rPr>
            <a:t>USE APACHE SPARK WITH AMAZON SAGEMAKER</a:t>
          </a:r>
          <a:endParaRPr lang="en-CA" sz="1800" b="0" kern="1200" dirty="0">
            <a:solidFill>
              <a:schemeClr val="tx1"/>
            </a:solidFill>
            <a:latin typeface="Montserrat"/>
          </a:endParaRPr>
        </a:p>
      </dsp:txBody>
      <dsp:txXfrm>
        <a:off x="21589" y="3769295"/>
        <a:ext cx="9208790" cy="399082"/>
      </dsp:txXfrm>
    </dsp:sp>
    <dsp:sp modelId="{BCC566E9-39BE-42A3-8D4A-A723BBF27F68}">
      <dsp:nvSpPr>
        <dsp:cNvPr id="0" name=""/>
        <dsp:cNvSpPr/>
      </dsp:nvSpPr>
      <dsp:spPr>
        <a:xfrm>
          <a:off x="0" y="4189966"/>
          <a:ext cx="92519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7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0" kern="1200" dirty="0">
              <a:solidFill>
                <a:schemeClr val="tx1"/>
              </a:solidFill>
              <a:latin typeface="Montserrat"/>
            </a:rPr>
            <a:t>Apache Spark can be used to train models with Amazon </a:t>
          </a:r>
          <a:r>
            <a:rPr lang="en-CA" sz="1400" b="0" kern="1200" dirty="0" err="1">
              <a:solidFill>
                <a:schemeClr val="tx1"/>
              </a:solidFill>
              <a:latin typeface="Montserrat"/>
            </a:rPr>
            <a:t>SageMaker</a:t>
          </a:r>
          <a:r>
            <a:rPr lang="en-CA" sz="1400" b="0" kern="1200" dirty="0">
              <a:solidFill>
                <a:schemeClr val="tx1"/>
              </a:solidFill>
              <a:latin typeface="Montserrat"/>
            </a:rPr>
            <a:t>. </a:t>
          </a:r>
        </a:p>
      </dsp:txBody>
      <dsp:txXfrm>
        <a:off x="0" y="4189966"/>
        <a:ext cx="9251968"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15.05.2022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15.05.2022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aws.amazon.com/sagemaker/" TargetMode="Externa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commons.wikimedia.org/wiki/File:Artificial_neural_network.svg" TargetMode="External"/><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flickr.com/photos/gbpublic/8178512552" TargetMode="External"/><Relationship Id="rId5" Type="http://schemas.openxmlformats.org/officeDocument/2006/relationships/hyperlink" Target="https://docs.aws.amazon.com/sagemaker/latest/dg/how-it-works-training.html" TargetMode="External"/><Relationship Id="rId4" Type="http://schemas.openxmlformats.org/officeDocument/2006/relationships/hyperlink" Target="https://commons.wikimedia.org/wiki/File:AWS_Simple_Icons_Storage_Amazon_S3.svg" TargetMode="External"/><Relationship Id="rId9"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aws.amazon.com/sagemaker/latest/dg/how-it-works-training.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aws.amazon.com/sagemaker/canva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ocs.aws.amazon.com/sagemaker/latest/dg/how-it-works-training.html" TargetMode="Externa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60806"/>
            <a:ext cx="4581698" cy="3333099"/>
            <a:chOff x="544022" y="1501647"/>
            <a:chExt cx="4581698" cy="3333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411436"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INTRODUCTION &amp; KEY LEARNING OUTCOMES</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333448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5">
            <a:extLst>
              <a:ext uri="{FF2B5EF4-FFF2-40B4-BE49-F238E27FC236}">
                <a16:creationId xmlns:a16="http://schemas.microsoft.com/office/drawing/2014/main" id="{F8C497C0-6A09-4570-9B9E-882565B0C352}"/>
              </a:ext>
            </a:extLst>
          </p:cNvPr>
          <p:cNvSpPr/>
          <p:nvPr/>
        </p:nvSpPr>
        <p:spPr>
          <a:xfrm>
            <a:off x="471209" y="934426"/>
            <a:ext cx="2850293" cy="75228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3" name="Rounded Rectangle 8">
            <a:extLst>
              <a:ext uri="{FF2B5EF4-FFF2-40B4-BE49-F238E27FC236}">
                <a16:creationId xmlns:a16="http://schemas.microsoft.com/office/drawing/2014/main" id="{B5D382FA-3557-44D8-91EF-70488C31F0B4}"/>
              </a:ext>
            </a:extLst>
          </p:cNvPr>
          <p:cNvSpPr/>
          <p:nvPr/>
        </p:nvSpPr>
        <p:spPr>
          <a:xfrm>
            <a:off x="4091738" y="934427"/>
            <a:ext cx="287088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4" name="Rounded Rectangle 10">
            <a:extLst>
              <a:ext uri="{FF2B5EF4-FFF2-40B4-BE49-F238E27FC236}">
                <a16:creationId xmlns:a16="http://schemas.microsoft.com/office/drawing/2014/main" id="{077A1574-917A-458F-9244-55E4DC507B85}"/>
              </a:ext>
            </a:extLst>
          </p:cNvPr>
          <p:cNvSpPr/>
          <p:nvPr/>
        </p:nvSpPr>
        <p:spPr>
          <a:xfrm>
            <a:off x="7786408" y="934427"/>
            <a:ext cx="3056239" cy="749200"/>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5" name="Plus 6">
            <a:extLst>
              <a:ext uri="{FF2B5EF4-FFF2-40B4-BE49-F238E27FC236}">
                <a16:creationId xmlns:a16="http://schemas.microsoft.com/office/drawing/2014/main" id="{52637F08-1A7B-4167-A1A3-7EA861572B37}"/>
              </a:ext>
            </a:extLst>
          </p:cNvPr>
          <p:cNvSpPr/>
          <p:nvPr/>
        </p:nvSpPr>
        <p:spPr>
          <a:xfrm>
            <a:off x="3321501" y="1016361"/>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6" name="Plus 11">
            <a:extLst>
              <a:ext uri="{FF2B5EF4-FFF2-40B4-BE49-F238E27FC236}">
                <a16:creationId xmlns:a16="http://schemas.microsoft.com/office/drawing/2014/main" id="{92057823-2E4E-4EF1-B041-1F6A823B8C0F}"/>
              </a:ext>
            </a:extLst>
          </p:cNvPr>
          <p:cNvSpPr/>
          <p:nvPr/>
        </p:nvSpPr>
        <p:spPr>
          <a:xfrm>
            <a:off x="6999695" y="977032"/>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17" name="Picture 16">
            <a:extLst>
              <a:ext uri="{FF2B5EF4-FFF2-40B4-BE49-F238E27FC236}">
                <a16:creationId xmlns:a16="http://schemas.microsoft.com/office/drawing/2014/main" id="{E6041EB5-AD3B-44EF-A811-20DEAF411A14}"/>
              </a:ext>
            </a:extLst>
          </p:cNvPr>
          <p:cNvPicPr>
            <a:picLocks noChangeAspect="1"/>
          </p:cNvPicPr>
          <p:nvPr/>
        </p:nvPicPr>
        <p:blipFill rotWithShape="1">
          <a:blip r:embed="rId2"/>
          <a:srcRect b="1967"/>
          <a:stretch/>
        </p:blipFill>
        <p:spPr>
          <a:xfrm>
            <a:off x="1854423" y="1965166"/>
            <a:ext cx="8065525" cy="4407615"/>
          </a:xfrm>
          <a:prstGeom prst="rect">
            <a:avLst/>
          </a:prstGeom>
        </p:spPr>
      </p:pic>
      <p:sp>
        <p:nvSpPr>
          <p:cNvPr id="8" name="Rounded Rectangle 7"/>
          <p:cNvSpPr/>
          <p:nvPr/>
        </p:nvSpPr>
        <p:spPr>
          <a:xfrm>
            <a:off x="2904941" y="2506841"/>
            <a:ext cx="1735609" cy="1474573"/>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Прямоугольник 9">
            <a:extLst>
              <a:ext uri="{FF2B5EF4-FFF2-40B4-BE49-F238E27FC236}">
                <a16:creationId xmlns:a16="http://schemas.microsoft.com/office/drawing/2014/main" id="{831BBDED-BD37-404E-BF3D-CA6001C96B37}"/>
              </a:ext>
            </a:extLst>
          </p:cNvPr>
          <p:cNvSpPr/>
          <p:nvPr/>
        </p:nvSpPr>
        <p:spPr>
          <a:xfrm>
            <a:off x="554182" y="297659"/>
            <a:ext cx="109875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3. COMPUTE</a:t>
            </a:r>
            <a:endParaRPr lang="ru-RU" sz="2800" b="1" kern="1200" dirty="0">
              <a:solidFill>
                <a:srgbClr val="FF9F1C"/>
              </a:solidFill>
              <a:latin typeface="Montserrat" charset="0"/>
              <a:ea typeface="+mn-ea"/>
              <a:cs typeface="+mn-cs"/>
            </a:endParaRPr>
          </a:p>
        </p:txBody>
      </p:sp>
      <p:sp>
        <p:nvSpPr>
          <p:cNvPr id="9" name="Oval 8"/>
          <p:cNvSpPr/>
          <p:nvPr/>
        </p:nvSpPr>
        <p:spPr>
          <a:xfrm>
            <a:off x="2252915" y="3241440"/>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3</a:t>
            </a:r>
          </a:p>
        </p:txBody>
      </p:sp>
    </p:spTree>
    <p:extLst>
      <p:ext uri="{BB962C8B-B14F-4D97-AF65-F5344CB8AC3E}">
        <p14:creationId xmlns:p14="http://schemas.microsoft.com/office/powerpoint/2010/main" val="118486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B8C26EDF-9F18-471B-8F7C-917FACD7C6D8}"/>
              </a:ext>
            </a:extLst>
          </p:cNvPr>
          <p:cNvPicPr>
            <a:picLocks noChangeAspect="1"/>
          </p:cNvPicPr>
          <p:nvPr/>
        </p:nvPicPr>
        <p:blipFill>
          <a:blip r:embed="rId2"/>
          <a:stretch>
            <a:fillRect/>
          </a:stretch>
        </p:blipFill>
        <p:spPr>
          <a:xfrm>
            <a:off x="599767" y="1637963"/>
            <a:ext cx="10992465" cy="4020842"/>
          </a:xfrm>
          <a:prstGeom prst="rect">
            <a:avLst/>
          </a:prstGeom>
        </p:spPr>
      </p:pic>
      <p:sp>
        <p:nvSpPr>
          <p:cNvPr id="5" name="Прямоугольник 11">
            <a:extLst>
              <a:ext uri="{FF2B5EF4-FFF2-40B4-BE49-F238E27FC236}">
                <a16:creationId xmlns:a16="http://schemas.microsoft.com/office/drawing/2014/main" id="{995277AC-A39F-41B4-B166-E7DE3A9FF461}"/>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NAVIGATE TO AWS MANAMGENT CONSOLE AND SEARCH FOR SAGEMAKER</a:t>
            </a:r>
          </a:p>
        </p:txBody>
      </p:sp>
    </p:spTree>
    <p:extLst>
      <p:ext uri="{BB962C8B-B14F-4D97-AF65-F5344CB8AC3E}">
        <p14:creationId xmlns:p14="http://schemas.microsoft.com/office/powerpoint/2010/main" val="290418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B2DD5C40-83F7-4BEE-B09F-04B75DE3577D}"/>
              </a:ext>
            </a:extLst>
          </p:cNvPr>
          <p:cNvPicPr>
            <a:picLocks noChangeAspect="1"/>
          </p:cNvPicPr>
          <p:nvPr/>
        </p:nvPicPr>
        <p:blipFill>
          <a:blip r:embed="rId2"/>
          <a:stretch>
            <a:fillRect/>
          </a:stretch>
        </p:blipFill>
        <p:spPr>
          <a:xfrm>
            <a:off x="658761" y="1755531"/>
            <a:ext cx="11041626" cy="4211405"/>
          </a:xfrm>
          <a:prstGeom prst="rect">
            <a:avLst/>
          </a:prstGeom>
        </p:spPr>
      </p:pic>
      <p:sp>
        <p:nvSpPr>
          <p:cNvPr id="5" name="Прямоугольник 11">
            <a:extLst>
              <a:ext uri="{FF2B5EF4-FFF2-40B4-BE49-F238E27FC236}">
                <a16:creationId xmlns:a16="http://schemas.microsoft.com/office/drawing/2014/main" id="{1B456E3E-B09F-4521-B482-8728E2FCD084}"/>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CAN LAUNCH A NOTEBOOK INSTANCE FROM THE LEFT PANEL OR YOU CAN LAUNCH SAGEMAKER STUDIO. </a:t>
            </a:r>
          </a:p>
        </p:txBody>
      </p:sp>
    </p:spTree>
    <p:extLst>
      <p:ext uri="{BB962C8B-B14F-4D97-AF65-F5344CB8AC3E}">
        <p14:creationId xmlns:p14="http://schemas.microsoft.com/office/powerpoint/2010/main" val="3202653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114759" y="1186501"/>
            <a:ext cx="8105565"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CAN CREATE A LABELING JOB BY NAVIGATING TO GROUNDTRUTH ON THE LEFT-HAND SIDE</a:t>
            </a:r>
            <a:endParaRPr lang="en-US" sz="2000" b="1" kern="1200" dirty="0">
              <a:solidFill>
                <a:srgbClr val="FF0000"/>
              </a:solidFill>
              <a:latin typeface="Montserrat" charset="0"/>
              <a:ea typeface="+mn-ea"/>
            </a:endParaRPr>
          </a:p>
        </p:txBody>
      </p:sp>
      <p:pic>
        <p:nvPicPr>
          <p:cNvPr id="4" name="Picture 3">
            <a:extLst>
              <a:ext uri="{FF2B5EF4-FFF2-40B4-BE49-F238E27FC236}">
                <a16:creationId xmlns:a16="http://schemas.microsoft.com/office/drawing/2014/main" id="{FDDF4174-7DE3-46F9-B47E-FA72E41B2E34}"/>
              </a:ext>
            </a:extLst>
          </p:cNvPr>
          <p:cNvPicPr>
            <a:picLocks noChangeAspect="1"/>
          </p:cNvPicPr>
          <p:nvPr/>
        </p:nvPicPr>
        <p:blipFill>
          <a:blip r:embed="rId2"/>
          <a:stretch>
            <a:fillRect/>
          </a:stretch>
        </p:blipFill>
        <p:spPr>
          <a:xfrm>
            <a:off x="392832" y="1945809"/>
            <a:ext cx="11287432" cy="4025715"/>
          </a:xfrm>
          <a:prstGeom prst="rect">
            <a:avLst/>
          </a:prstGeom>
        </p:spPr>
      </p:pic>
    </p:spTree>
    <p:extLst>
      <p:ext uri="{BB962C8B-B14F-4D97-AF65-F5344CB8AC3E}">
        <p14:creationId xmlns:p14="http://schemas.microsoft.com/office/powerpoint/2010/main" val="400997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1209369" y="744718"/>
            <a:ext cx="8931474"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CAN CHOOSE WHAT KIND OF LABELING YOU WANT TO PERFORM. WE WILL COVER THIS IN DETAIL IN THE NEXT SECTION.</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FD867C1E-2DB6-4E1A-8102-A39122740C51}"/>
              </a:ext>
            </a:extLst>
          </p:cNvPr>
          <p:cNvPicPr>
            <a:picLocks noChangeAspect="1"/>
          </p:cNvPicPr>
          <p:nvPr/>
        </p:nvPicPr>
        <p:blipFill>
          <a:blip r:embed="rId2"/>
          <a:stretch>
            <a:fillRect/>
          </a:stretch>
        </p:blipFill>
        <p:spPr>
          <a:xfrm>
            <a:off x="1453741" y="1523021"/>
            <a:ext cx="8687102" cy="5219882"/>
          </a:xfrm>
          <a:prstGeom prst="rect">
            <a:avLst/>
          </a:prstGeom>
        </p:spPr>
      </p:pic>
    </p:spTree>
    <p:extLst>
      <p:ext uri="{BB962C8B-B14F-4D97-AF65-F5344CB8AC3E}">
        <p14:creationId xmlns:p14="http://schemas.microsoft.com/office/powerpoint/2010/main" val="41020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3191698" y="1237923"/>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TRAINING JOBS AND CLICK ON CREATE TRAINING JOB</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14581E43-DC74-426A-B52F-A497D2606F10}"/>
              </a:ext>
            </a:extLst>
          </p:cNvPr>
          <p:cNvPicPr>
            <a:picLocks noChangeAspect="1"/>
          </p:cNvPicPr>
          <p:nvPr/>
        </p:nvPicPr>
        <p:blipFill>
          <a:blip r:embed="rId2"/>
          <a:stretch>
            <a:fillRect/>
          </a:stretch>
        </p:blipFill>
        <p:spPr>
          <a:xfrm>
            <a:off x="392832" y="2076425"/>
            <a:ext cx="11602064" cy="4072430"/>
          </a:xfrm>
          <a:prstGeom prst="rect">
            <a:avLst/>
          </a:prstGeom>
        </p:spPr>
      </p:pic>
    </p:spTree>
    <p:extLst>
      <p:ext uri="{BB962C8B-B14F-4D97-AF65-F5344CB8AC3E}">
        <p14:creationId xmlns:p14="http://schemas.microsoft.com/office/powerpoint/2010/main" val="260729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1971676" y="818259"/>
            <a:ext cx="8538186"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CAN CREATE A NEW TRAINING JOB AND SELECT AN ALGORITHM FROM THE LIST. NOTE THAT WE WILL COVER THIS IN GREAT DETAILS IN THE NEXT COUPLE OF DAYS!</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03D8CDCF-0577-4024-85D5-D24D5CA55F67}"/>
              </a:ext>
            </a:extLst>
          </p:cNvPr>
          <p:cNvPicPr>
            <a:picLocks noChangeAspect="1"/>
          </p:cNvPicPr>
          <p:nvPr/>
        </p:nvPicPr>
        <p:blipFill>
          <a:blip r:embed="rId2"/>
          <a:stretch>
            <a:fillRect/>
          </a:stretch>
        </p:blipFill>
        <p:spPr>
          <a:xfrm>
            <a:off x="435944" y="2017630"/>
            <a:ext cx="11434916" cy="4368612"/>
          </a:xfrm>
          <a:prstGeom prst="rect">
            <a:avLst/>
          </a:prstGeom>
        </p:spPr>
      </p:pic>
    </p:spTree>
    <p:extLst>
      <p:ext uri="{BB962C8B-B14F-4D97-AF65-F5344CB8AC3E}">
        <p14:creationId xmlns:p14="http://schemas.microsoft.com/office/powerpoint/2010/main" val="919748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117141" y="860916"/>
            <a:ext cx="8216562" cy="1323439"/>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AFTER THE MODEL IS TRAINED, YOU WILL NEED TO DEPLOY AN ENDPOINT AND MAKE INFERENCE ON THE DEPLOYED MODEL. YOU CAN CREATE AN ENDPOINT BY CLICKING ON CREATE ENDPOINT FROM THE INFERENCE PANEL.</a:t>
            </a:r>
            <a:endParaRPr lang="en-US" sz="2000"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FE953417-9309-48CE-BF85-DF65101415B7}"/>
              </a:ext>
            </a:extLst>
          </p:cNvPr>
          <p:cNvPicPr>
            <a:picLocks noChangeAspect="1"/>
          </p:cNvPicPr>
          <p:nvPr/>
        </p:nvPicPr>
        <p:blipFill>
          <a:blip r:embed="rId2"/>
          <a:stretch>
            <a:fillRect/>
          </a:stretch>
        </p:blipFill>
        <p:spPr>
          <a:xfrm>
            <a:off x="186813" y="2231436"/>
            <a:ext cx="11582400" cy="3939497"/>
          </a:xfrm>
          <a:prstGeom prst="rect">
            <a:avLst/>
          </a:prstGeom>
        </p:spPr>
      </p:pic>
    </p:spTree>
    <p:extLst>
      <p:ext uri="{BB962C8B-B14F-4D97-AF65-F5344CB8AC3E}">
        <p14:creationId xmlns:p14="http://schemas.microsoft.com/office/powerpoint/2010/main" val="205960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3179024" y="796991"/>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AFTER YOU CLICK ON CREATE ENDPOINT, YOU CAN CONFIGURE THE ENDPOINT HERE!</a:t>
            </a:r>
            <a:endParaRPr lang="en-US" sz="2000"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7FC438B2-8A91-4697-A51A-86CA4FE926CC}"/>
              </a:ext>
            </a:extLst>
          </p:cNvPr>
          <p:cNvPicPr>
            <a:picLocks noChangeAspect="1"/>
          </p:cNvPicPr>
          <p:nvPr/>
        </p:nvPicPr>
        <p:blipFill>
          <a:blip r:embed="rId2"/>
          <a:stretch>
            <a:fillRect/>
          </a:stretch>
        </p:blipFill>
        <p:spPr>
          <a:xfrm>
            <a:off x="2997276" y="1504877"/>
            <a:ext cx="6742367" cy="5062508"/>
          </a:xfrm>
          <a:prstGeom prst="rect">
            <a:avLst/>
          </a:prstGeom>
        </p:spPr>
      </p:pic>
    </p:spTree>
    <p:extLst>
      <p:ext uri="{BB962C8B-B14F-4D97-AF65-F5344CB8AC3E}">
        <p14:creationId xmlns:p14="http://schemas.microsoft.com/office/powerpoint/2010/main" val="3679109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218304" y="1139601"/>
            <a:ext cx="8125231"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AUGEMENTED AI WHICH PROVIDES BUILT-IN HUMAN REVIEWS FOR ML WORKFLOWS.</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07E5225B-F0A4-45E1-9C9A-095A2B267FC3}"/>
              </a:ext>
            </a:extLst>
          </p:cNvPr>
          <p:cNvPicPr>
            <a:picLocks noChangeAspect="1"/>
          </p:cNvPicPr>
          <p:nvPr/>
        </p:nvPicPr>
        <p:blipFill>
          <a:blip r:embed="rId2"/>
          <a:stretch>
            <a:fillRect/>
          </a:stretch>
        </p:blipFill>
        <p:spPr>
          <a:xfrm>
            <a:off x="392832" y="1945809"/>
            <a:ext cx="11572568" cy="3991657"/>
          </a:xfrm>
          <a:prstGeom prst="rect">
            <a:avLst/>
          </a:prstGeom>
        </p:spPr>
      </p:pic>
    </p:spTree>
    <p:extLst>
      <p:ext uri="{BB962C8B-B14F-4D97-AF65-F5344CB8AC3E}">
        <p14:creationId xmlns:p14="http://schemas.microsoft.com/office/powerpoint/2010/main" val="358012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76A51E-D609-E246-ABE4-0E9CFE8B072F}"/>
              </a:ext>
            </a:extLst>
          </p:cNvPr>
          <p:cNvSpPr txBox="1">
            <a:spLocks/>
          </p:cNvSpPr>
          <p:nvPr/>
        </p:nvSpPr>
        <p:spPr>
          <a:xfrm>
            <a:off x="411636" y="98751"/>
            <a:ext cx="8915400" cy="523220"/>
          </a:xfrm>
          <a:prstGeom prst="rect">
            <a:avLst/>
          </a:prstGeom>
        </p:spPr>
        <p:txBody>
          <a:bodyPr wrap="square">
            <a:spAutoFit/>
          </a:bodyPr>
          <a:lstStyle>
            <a:defPPr marR="0" lvl="0" algn="l" rtl="0">
              <a:lnSpc>
                <a:spcPct val="100000"/>
              </a:lnSpc>
              <a:spcBef>
                <a:spcPts val="0"/>
              </a:spcBef>
              <a:spcAft>
                <a:spcPts val="0"/>
              </a:spcAft>
            </a:defPPr>
            <a:lvl1pPr>
              <a:defRPr sz="2800" b="1" kern="1200">
                <a:solidFill>
                  <a:srgbClr val="FF9F1C"/>
                </a:solidFill>
                <a:latin typeface="Montserrat" charset="0"/>
                <a:ea typeface="+mn-ea"/>
                <a:cs typeface="+mn-cs"/>
              </a:defRPr>
            </a:lvl1pPr>
          </a:lstStyle>
          <a:p>
            <a:r>
              <a:rPr lang="en-CA" dirty="0"/>
              <a:t>KEY LEARNING OUTCOMES</a:t>
            </a:r>
          </a:p>
        </p:txBody>
      </p:sp>
      <p:sp>
        <p:nvSpPr>
          <p:cNvPr id="5" name="Content Placeholder 2">
            <a:extLst>
              <a:ext uri="{FF2B5EF4-FFF2-40B4-BE49-F238E27FC236}">
                <a16:creationId xmlns:a16="http://schemas.microsoft.com/office/drawing/2014/main" id="{24C6C798-C5D3-EC49-9540-0B89FBDC9174}"/>
              </a:ext>
            </a:extLst>
          </p:cNvPr>
          <p:cNvSpPr txBox="1">
            <a:spLocks/>
          </p:cNvSpPr>
          <p:nvPr/>
        </p:nvSpPr>
        <p:spPr>
          <a:xfrm>
            <a:off x="411636" y="768791"/>
            <a:ext cx="10841821" cy="286232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mj-lt"/>
              <a:buAutoNum type="arabicPeriod"/>
            </a:pPr>
            <a:r>
              <a:rPr lang="en-US" dirty="0"/>
              <a:t>Understand Amazon </a:t>
            </a:r>
            <a:r>
              <a:rPr lang="en-US" dirty="0" err="1"/>
              <a:t>SageMaker</a:t>
            </a:r>
            <a:r>
              <a:rPr lang="en-US" dirty="0"/>
              <a:t> components and overall architecture.</a:t>
            </a:r>
          </a:p>
          <a:p>
            <a:pPr marL="457200" indent="-457200">
              <a:buFont typeface="+mj-lt"/>
              <a:buAutoNum type="arabicPeriod"/>
            </a:pPr>
            <a:r>
              <a:rPr lang="en-US" dirty="0"/>
              <a:t>Learn how to build and train a simple machine learning model using Amazon </a:t>
            </a:r>
            <a:r>
              <a:rPr lang="en-US" dirty="0" err="1"/>
              <a:t>SageMaker</a:t>
            </a:r>
            <a:r>
              <a:rPr lang="en-US" dirty="0"/>
              <a:t> Canvas.</a:t>
            </a:r>
          </a:p>
          <a:p>
            <a:pPr marL="457200" indent="-457200">
              <a:buFont typeface="+mj-lt"/>
              <a:buAutoNum type="arabicPeriod"/>
            </a:pPr>
            <a:r>
              <a:rPr lang="en-US" dirty="0"/>
              <a:t>Go over Amazon </a:t>
            </a:r>
            <a:r>
              <a:rPr lang="en-US" dirty="0" err="1"/>
              <a:t>SageMaker</a:t>
            </a:r>
            <a:r>
              <a:rPr lang="en-US" dirty="0"/>
              <a:t> Demo/Walkthrough.</a:t>
            </a:r>
          </a:p>
          <a:p>
            <a:pPr marL="457200" indent="-457200">
              <a:buFont typeface="+mj-lt"/>
              <a:buAutoNum type="arabicPeriod"/>
            </a:pPr>
            <a:r>
              <a:rPr lang="en-US" dirty="0"/>
              <a:t>Learn how to write your first code in </a:t>
            </a:r>
            <a:r>
              <a:rPr lang="en-US" dirty="0" err="1"/>
              <a:t>SageMaker</a:t>
            </a:r>
            <a:r>
              <a:rPr lang="en-US" dirty="0"/>
              <a:t> notebooks.</a:t>
            </a:r>
          </a:p>
          <a:p>
            <a:pPr marL="457200" indent="-457200">
              <a:buFont typeface="+mj-lt"/>
              <a:buAutoNum type="arabicPeriod"/>
            </a:pPr>
            <a:r>
              <a:rPr lang="en-CA" dirty="0"/>
              <a:t>Learn about Amazon </a:t>
            </a:r>
            <a:r>
              <a:rPr lang="en-CA" dirty="0" err="1"/>
              <a:t>SageMaker</a:t>
            </a:r>
            <a:r>
              <a:rPr lang="en-CA" dirty="0"/>
              <a:t> Studio key capabilities.</a:t>
            </a:r>
          </a:p>
          <a:p>
            <a:pPr marL="457200" indent="-457200">
              <a:buFont typeface="+mj-lt"/>
              <a:buAutoNum type="arabicPeriod"/>
            </a:pPr>
            <a:r>
              <a:rPr lang="en-CA" dirty="0"/>
              <a:t>Run a demo of a trained model in the AWS </a:t>
            </a:r>
            <a:r>
              <a:rPr lang="en-CA" dirty="0" err="1"/>
              <a:t>SageMaker</a:t>
            </a:r>
            <a:r>
              <a:rPr lang="en-CA" dirty="0"/>
              <a:t> marketplace.</a:t>
            </a:r>
          </a:p>
          <a:p>
            <a:pPr marL="457200" indent="-457200">
              <a:buFont typeface="+mj-lt"/>
              <a:buAutoNum type="arabicPeriod"/>
            </a:pPr>
            <a:r>
              <a:rPr lang="en-CA" dirty="0"/>
              <a:t>Final Capstone Project </a:t>
            </a:r>
          </a:p>
          <a:p>
            <a:endParaRPr lang="en-CA" dirty="0"/>
          </a:p>
        </p:txBody>
      </p:sp>
    </p:spTree>
    <p:extLst>
      <p:ext uri="{BB962C8B-B14F-4D97-AF65-F5344CB8AC3E}">
        <p14:creationId xmlns:p14="http://schemas.microsoft.com/office/powerpoint/2010/main" val="4260657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37D59691-D013-4B65-9313-91A24BA99EC4}"/>
              </a:ext>
            </a:extLst>
          </p:cNvPr>
          <p:cNvPicPr>
            <a:picLocks noChangeAspect="1"/>
          </p:cNvPicPr>
          <p:nvPr/>
        </p:nvPicPr>
        <p:blipFill>
          <a:blip r:embed="rId2"/>
          <a:stretch>
            <a:fillRect/>
          </a:stretch>
        </p:blipFill>
        <p:spPr>
          <a:xfrm>
            <a:off x="265472" y="1563256"/>
            <a:ext cx="11444748" cy="3992141"/>
          </a:xfrm>
          <a:prstGeom prst="rect">
            <a:avLst/>
          </a:prstGeom>
        </p:spPr>
      </p:pic>
      <p:sp>
        <p:nvSpPr>
          <p:cNvPr id="5" name="Прямоугольник 11">
            <a:extLst>
              <a:ext uri="{FF2B5EF4-FFF2-40B4-BE49-F238E27FC236}">
                <a16:creationId xmlns:a16="http://schemas.microsoft.com/office/drawing/2014/main" id="{164BEDAC-30A9-45C1-9C19-63A7BC52AD9C}"/>
              </a:ext>
            </a:extLst>
          </p:cNvPr>
          <p:cNvSpPr/>
          <p:nvPr/>
        </p:nvSpPr>
        <p:spPr>
          <a:xfrm>
            <a:off x="1004694" y="859109"/>
            <a:ext cx="8926470"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NOTEBOOK INSTANCES AND CLICK ON CREATE NOTEBOOK INSTANCE</a:t>
            </a:r>
          </a:p>
        </p:txBody>
      </p:sp>
    </p:spTree>
    <p:extLst>
      <p:ext uri="{BB962C8B-B14F-4D97-AF65-F5344CB8AC3E}">
        <p14:creationId xmlns:p14="http://schemas.microsoft.com/office/powerpoint/2010/main" val="3248619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07D8E86-8BEE-45AB-A2EC-3667DAE03775}"/>
              </a:ext>
            </a:extLst>
          </p:cNvPr>
          <p:cNvPicPr>
            <a:picLocks noChangeAspect="1"/>
          </p:cNvPicPr>
          <p:nvPr/>
        </p:nvPicPr>
        <p:blipFill>
          <a:blip r:embed="rId2"/>
          <a:stretch>
            <a:fillRect/>
          </a:stretch>
        </p:blipFill>
        <p:spPr>
          <a:xfrm>
            <a:off x="3184511" y="1711511"/>
            <a:ext cx="5153243" cy="4927224"/>
          </a:xfrm>
          <a:prstGeom prst="rect">
            <a:avLst/>
          </a:prstGeom>
        </p:spPr>
      </p:pic>
      <p:sp>
        <p:nvSpPr>
          <p:cNvPr id="5" name="Прямоугольник 11">
            <a:extLst>
              <a:ext uri="{FF2B5EF4-FFF2-40B4-BE49-F238E27FC236}">
                <a16:creationId xmlns:a16="http://schemas.microsoft.com/office/drawing/2014/main" id="{BD898F1D-1367-424B-AEF8-F389A963BFA8}"/>
              </a:ext>
            </a:extLst>
          </p:cNvPr>
          <p:cNvSpPr/>
          <p:nvPr/>
        </p:nvSpPr>
        <p:spPr>
          <a:xfrm>
            <a:off x="473752" y="695848"/>
            <a:ext cx="11718248"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PROVIDE A NAME AND SELECT INSTANCE TYPE. NOTE THAT YOU CAN ENABLE ELASTIC INFERENCE. ELASTIC INFERENCE (EI) CAN SPEED UP THE THROUGHPUT AND DECREASE THE LATENCY AT A FRACTION OF THE COST OF USING A DEDICATED GPU INSTANCE.</a:t>
            </a:r>
          </a:p>
        </p:txBody>
      </p:sp>
    </p:spTree>
    <p:extLst>
      <p:ext uri="{BB962C8B-B14F-4D97-AF65-F5344CB8AC3E}">
        <p14:creationId xmlns:p14="http://schemas.microsoft.com/office/powerpoint/2010/main" val="244324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5E0FDA04-6A9B-45C2-87AD-2A74D5F07707}"/>
              </a:ext>
            </a:extLst>
          </p:cNvPr>
          <p:cNvSpPr/>
          <p:nvPr/>
        </p:nvSpPr>
        <p:spPr>
          <a:xfrm>
            <a:off x="80920" y="890571"/>
            <a:ext cx="11718248"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CREATE A NEW IAM ROLE THAT CAN ACCESS ANY S3 BUCKET. CLICK ON CREATE ROLE.</a:t>
            </a:r>
          </a:p>
        </p:txBody>
      </p:sp>
      <p:pic>
        <p:nvPicPr>
          <p:cNvPr id="7" name="Picture 6">
            <a:extLst>
              <a:ext uri="{FF2B5EF4-FFF2-40B4-BE49-F238E27FC236}">
                <a16:creationId xmlns:a16="http://schemas.microsoft.com/office/drawing/2014/main" id="{01FB3853-6F99-434A-B054-4EC215870895}"/>
              </a:ext>
            </a:extLst>
          </p:cNvPr>
          <p:cNvPicPr>
            <a:picLocks noChangeAspect="1"/>
          </p:cNvPicPr>
          <p:nvPr/>
        </p:nvPicPr>
        <p:blipFill>
          <a:blip r:embed="rId2"/>
          <a:stretch>
            <a:fillRect/>
          </a:stretch>
        </p:blipFill>
        <p:spPr>
          <a:xfrm>
            <a:off x="964243" y="1367417"/>
            <a:ext cx="10007875" cy="5199968"/>
          </a:xfrm>
          <a:prstGeom prst="rect">
            <a:avLst/>
          </a:prstGeom>
        </p:spPr>
      </p:pic>
    </p:spTree>
    <p:extLst>
      <p:ext uri="{BB962C8B-B14F-4D97-AF65-F5344CB8AC3E}">
        <p14:creationId xmlns:p14="http://schemas.microsoft.com/office/powerpoint/2010/main" val="774915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189867CE-0F8A-47DC-8DB9-0DC4E76EC506}"/>
              </a:ext>
            </a:extLst>
          </p:cNvPr>
          <p:cNvPicPr>
            <a:picLocks noChangeAspect="1"/>
          </p:cNvPicPr>
          <p:nvPr/>
        </p:nvPicPr>
        <p:blipFill>
          <a:blip r:embed="rId2"/>
          <a:stretch>
            <a:fillRect/>
          </a:stretch>
        </p:blipFill>
        <p:spPr>
          <a:xfrm>
            <a:off x="2740245" y="1468533"/>
            <a:ext cx="6167782" cy="4872710"/>
          </a:xfrm>
          <a:prstGeom prst="rect">
            <a:avLst/>
          </a:prstGeom>
        </p:spPr>
      </p:pic>
      <p:sp>
        <p:nvSpPr>
          <p:cNvPr id="7" name="Прямоугольник 11">
            <a:extLst>
              <a:ext uri="{FF2B5EF4-FFF2-40B4-BE49-F238E27FC236}">
                <a16:creationId xmlns:a16="http://schemas.microsoft.com/office/drawing/2014/main" id="{5797554B-ED39-44FA-B9D7-497705BDF36C}"/>
              </a:ext>
            </a:extLst>
          </p:cNvPr>
          <p:cNvSpPr/>
          <p:nvPr/>
        </p:nvSpPr>
        <p:spPr>
          <a:xfrm>
            <a:off x="80920" y="890571"/>
            <a:ext cx="11718248"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THE ROLE IS CREATED! CLICK ON CREATE NOTEBOOK INSTANCE.</a:t>
            </a:r>
          </a:p>
        </p:txBody>
      </p:sp>
    </p:spTree>
    <p:extLst>
      <p:ext uri="{BB962C8B-B14F-4D97-AF65-F5344CB8AC3E}">
        <p14:creationId xmlns:p14="http://schemas.microsoft.com/office/powerpoint/2010/main" val="32598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85D0E35A-6EE8-4A13-9E13-24EF4A7C5BEC}"/>
              </a:ext>
            </a:extLst>
          </p:cNvPr>
          <p:cNvPicPr>
            <a:picLocks noChangeAspect="1"/>
          </p:cNvPicPr>
          <p:nvPr/>
        </p:nvPicPr>
        <p:blipFill>
          <a:blip r:embed="rId2"/>
          <a:stretch>
            <a:fillRect/>
          </a:stretch>
        </p:blipFill>
        <p:spPr>
          <a:xfrm>
            <a:off x="393290" y="1657071"/>
            <a:ext cx="11405419" cy="3806365"/>
          </a:xfrm>
          <a:prstGeom prst="rect">
            <a:avLst/>
          </a:prstGeom>
        </p:spPr>
      </p:pic>
      <p:sp>
        <p:nvSpPr>
          <p:cNvPr id="5" name="Прямоугольник 11">
            <a:extLst>
              <a:ext uri="{FF2B5EF4-FFF2-40B4-BE49-F238E27FC236}">
                <a16:creationId xmlns:a16="http://schemas.microsoft.com/office/drawing/2014/main" id="{6BB5B3FA-CC76-456D-94DC-F48E55FAD6CB}"/>
              </a:ext>
            </a:extLst>
          </p:cNvPr>
          <p:cNvSpPr/>
          <p:nvPr/>
        </p:nvSpPr>
        <p:spPr>
          <a:xfrm>
            <a:off x="80920" y="890571"/>
            <a:ext cx="11718248"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THE NOTEBOOK INSTANCE IS NOW BEING CREATED. NOTE THAT YOU MUST TERMINATE THE INSTANCE TO AVOID INCURRING ANY CHARGES IN THE FUTURE.</a:t>
            </a:r>
          </a:p>
        </p:txBody>
      </p:sp>
    </p:spTree>
    <p:extLst>
      <p:ext uri="{BB962C8B-B14F-4D97-AF65-F5344CB8AC3E}">
        <p14:creationId xmlns:p14="http://schemas.microsoft.com/office/powerpoint/2010/main" val="523670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0" y="1002690"/>
            <a:ext cx="6152024" cy="3170099"/>
            <a:chOff x="544020" y="604737"/>
            <a:chExt cx="6152024"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604737"/>
              <a:ext cx="6152024"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#2 (WRITE YOUR FIRST CODE &amp; TERMINATE INSTANCE)</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98984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EA9824D6-9516-4BE3-B0D1-2E389969F931}"/>
              </a:ext>
            </a:extLst>
          </p:cNvPr>
          <p:cNvPicPr>
            <a:picLocks noChangeAspect="1"/>
          </p:cNvPicPr>
          <p:nvPr/>
        </p:nvPicPr>
        <p:blipFill>
          <a:blip r:embed="rId2"/>
          <a:stretch>
            <a:fillRect/>
          </a:stretch>
        </p:blipFill>
        <p:spPr>
          <a:xfrm>
            <a:off x="353961" y="1849325"/>
            <a:ext cx="11484077" cy="3890805"/>
          </a:xfrm>
          <a:prstGeom prst="rect">
            <a:avLst/>
          </a:prstGeom>
        </p:spPr>
      </p:pic>
      <p:sp>
        <p:nvSpPr>
          <p:cNvPr id="5" name="Прямоугольник 11">
            <a:extLst>
              <a:ext uri="{FF2B5EF4-FFF2-40B4-BE49-F238E27FC236}">
                <a16:creationId xmlns:a16="http://schemas.microsoft.com/office/drawing/2014/main" id="{29A5A36D-6012-4B25-815D-4D31E882EAEB}"/>
              </a:ext>
            </a:extLst>
          </p:cNvPr>
          <p:cNvSpPr/>
          <p:nvPr/>
        </p:nvSpPr>
        <p:spPr>
          <a:xfrm>
            <a:off x="3492714" y="973473"/>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THE INSTANCE SHOWS IN-SERVICE, CLICK ON OPEN JUPYTER</a:t>
            </a:r>
          </a:p>
        </p:txBody>
      </p:sp>
    </p:spTree>
    <p:extLst>
      <p:ext uri="{BB962C8B-B14F-4D97-AF65-F5344CB8AC3E}">
        <p14:creationId xmlns:p14="http://schemas.microsoft.com/office/powerpoint/2010/main" val="651485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10B66CEB-8E0D-4D6E-875E-EBA4FC877DE5}"/>
              </a:ext>
            </a:extLst>
          </p:cNvPr>
          <p:cNvPicPr>
            <a:picLocks noChangeAspect="1"/>
          </p:cNvPicPr>
          <p:nvPr/>
        </p:nvPicPr>
        <p:blipFill>
          <a:blip r:embed="rId2"/>
          <a:stretch>
            <a:fillRect/>
          </a:stretch>
        </p:blipFill>
        <p:spPr>
          <a:xfrm>
            <a:off x="604683" y="2005043"/>
            <a:ext cx="10982632" cy="4062138"/>
          </a:xfrm>
          <a:prstGeom prst="rect">
            <a:avLst/>
          </a:prstGeom>
        </p:spPr>
      </p:pic>
      <p:sp>
        <p:nvSpPr>
          <p:cNvPr id="5" name="Прямоугольник 11">
            <a:extLst>
              <a:ext uri="{FF2B5EF4-FFF2-40B4-BE49-F238E27FC236}">
                <a16:creationId xmlns:a16="http://schemas.microsoft.com/office/drawing/2014/main" id="{C54CD679-E5FE-4461-B42A-12DCF6738EC4}"/>
              </a:ext>
            </a:extLst>
          </p:cNvPr>
          <p:cNvSpPr/>
          <p:nvPr/>
        </p:nvSpPr>
        <p:spPr>
          <a:xfrm>
            <a:off x="2906563" y="1091460"/>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YOU CAN CLICK ON NEW TO CREATE A NEW NOTEBOOK</a:t>
            </a:r>
          </a:p>
        </p:txBody>
      </p:sp>
    </p:spTree>
    <p:extLst>
      <p:ext uri="{BB962C8B-B14F-4D97-AF65-F5344CB8AC3E}">
        <p14:creationId xmlns:p14="http://schemas.microsoft.com/office/powerpoint/2010/main" val="91463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1A91FFA8-7A14-4111-B21B-6E1CF6A7D2B8}"/>
              </a:ext>
            </a:extLst>
          </p:cNvPr>
          <p:cNvPicPr>
            <a:picLocks noChangeAspect="1"/>
          </p:cNvPicPr>
          <p:nvPr/>
        </p:nvPicPr>
        <p:blipFill>
          <a:blip r:embed="rId2"/>
          <a:stretch>
            <a:fillRect/>
          </a:stretch>
        </p:blipFill>
        <p:spPr>
          <a:xfrm>
            <a:off x="1887793" y="1300865"/>
            <a:ext cx="8607834" cy="5266520"/>
          </a:xfrm>
          <a:prstGeom prst="rect">
            <a:avLst/>
          </a:prstGeom>
        </p:spPr>
      </p:pic>
      <p:sp>
        <p:nvSpPr>
          <p:cNvPr id="5" name="Прямоугольник 11">
            <a:extLst>
              <a:ext uri="{FF2B5EF4-FFF2-40B4-BE49-F238E27FC236}">
                <a16:creationId xmlns:a16="http://schemas.microsoft.com/office/drawing/2014/main" id="{044A5EE0-EDD5-45A7-B543-DDA7129B60D2}"/>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CONDA_PYTHON3</a:t>
            </a:r>
          </a:p>
        </p:txBody>
      </p:sp>
    </p:spTree>
    <p:extLst>
      <p:ext uri="{BB962C8B-B14F-4D97-AF65-F5344CB8AC3E}">
        <p14:creationId xmlns:p14="http://schemas.microsoft.com/office/powerpoint/2010/main" val="58286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7E62454D-9125-4E87-A488-184FD7A48DFD}"/>
              </a:ext>
            </a:extLst>
          </p:cNvPr>
          <p:cNvPicPr>
            <a:picLocks noChangeAspect="1"/>
          </p:cNvPicPr>
          <p:nvPr/>
        </p:nvPicPr>
        <p:blipFill>
          <a:blip r:embed="rId2"/>
          <a:stretch>
            <a:fillRect/>
          </a:stretch>
        </p:blipFill>
        <p:spPr>
          <a:xfrm>
            <a:off x="481781" y="1590070"/>
            <a:ext cx="11061290" cy="3877591"/>
          </a:xfrm>
          <a:prstGeom prst="rect">
            <a:avLst/>
          </a:prstGeom>
        </p:spPr>
      </p:pic>
      <p:sp>
        <p:nvSpPr>
          <p:cNvPr id="5" name="Прямоугольник 11">
            <a:extLst>
              <a:ext uri="{FF2B5EF4-FFF2-40B4-BE49-F238E27FC236}">
                <a16:creationId xmlns:a16="http://schemas.microsoft.com/office/drawing/2014/main" id="{F0B6E11E-AF16-43D4-8838-A320A141C894}"/>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WRITE YOUR FIRST CODE</a:t>
            </a:r>
          </a:p>
        </p:txBody>
      </p:sp>
    </p:spTree>
    <p:extLst>
      <p:ext uri="{BB962C8B-B14F-4D97-AF65-F5344CB8AC3E}">
        <p14:creationId xmlns:p14="http://schemas.microsoft.com/office/powerpoint/2010/main" val="158174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76A51E-D609-E246-ABE4-0E9CFE8B072F}"/>
              </a:ext>
            </a:extLst>
          </p:cNvPr>
          <p:cNvSpPr txBox="1">
            <a:spLocks/>
          </p:cNvSpPr>
          <p:nvPr/>
        </p:nvSpPr>
        <p:spPr>
          <a:xfrm>
            <a:off x="411636" y="98751"/>
            <a:ext cx="8915400" cy="523220"/>
          </a:xfrm>
          <a:prstGeom prst="rect">
            <a:avLst/>
          </a:prstGeom>
        </p:spPr>
        <p:txBody>
          <a:bodyPr wrap="square">
            <a:spAutoFit/>
          </a:bodyPr>
          <a:lstStyle>
            <a:defPPr marR="0" lvl="0" algn="l" rtl="0">
              <a:lnSpc>
                <a:spcPct val="100000"/>
              </a:lnSpc>
              <a:spcBef>
                <a:spcPts val="0"/>
              </a:spcBef>
              <a:spcAft>
                <a:spcPts val="0"/>
              </a:spcAft>
            </a:defPPr>
            <a:lvl1pPr>
              <a:defRPr sz="2800" b="1" kern="1200">
                <a:solidFill>
                  <a:srgbClr val="FF9F1C"/>
                </a:solidFill>
                <a:latin typeface="Montserrat" charset="0"/>
                <a:ea typeface="+mn-ea"/>
                <a:cs typeface="+mn-cs"/>
              </a:defRPr>
            </a:lvl1pPr>
          </a:lstStyle>
          <a:p>
            <a:r>
              <a:rPr lang="en-CA" dirty="0"/>
              <a:t>AMAZON SAGEMAKER</a:t>
            </a:r>
          </a:p>
        </p:txBody>
      </p:sp>
      <p:sp>
        <p:nvSpPr>
          <p:cNvPr id="5" name="Content Placeholder 2">
            <a:extLst>
              <a:ext uri="{FF2B5EF4-FFF2-40B4-BE49-F238E27FC236}">
                <a16:creationId xmlns:a16="http://schemas.microsoft.com/office/drawing/2014/main" id="{24C6C798-C5D3-EC49-9540-0B89FBDC9174}"/>
              </a:ext>
            </a:extLst>
          </p:cNvPr>
          <p:cNvSpPr txBox="1">
            <a:spLocks/>
          </p:cNvSpPr>
          <p:nvPr/>
        </p:nvSpPr>
        <p:spPr>
          <a:xfrm>
            <a:off x="411636" y="768791"/>
            <a:ext cx="5799859" cy="4401205"/>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Amazon </a:t>
            </a:r>
            <a:r>
              <a:rPr lang="en-CA" dirty="0" err="1"/>
              <a:t>SageMaker</a:t>
            </a:r>
            <a:r>
              <a:rPr lang="en-CA" dirty="0"/>
              <a:t> is a fully-managed machine learning workflow platform that provides services on data labeling, model building, training, tuning and deployment.</a:t>
            </a:r>
          </a:p>
          <a:p>
            <a:r>
              <a:rPr lang="en-CA" dirty="0" err="1"/>
              <a:t>SageMaker</a:t>
            </a:r>
            <a:r>
              <a:rPr lang="en-CA" dirty="0"/>
              <a:t> allows data scientists and developers to build scalable AI/ML models easily and efficiently.</a:t>
            </a:r>
          </a:p>
          <a:p>
            <a:r>
              <a:rPr lang="en-CA" dirty="0"/>
              <a:t>Models could be deployed in production at a much faster rate and with a fraction of the cost. </a:t>
            </a:r>
          </a:p>
          <a:p>
            <a:r>
              <a:rPr lang="en-CA" dirty="0"/>
              <a:t>Let’s explore </a:t>
            </a:r>
            <a:r>
              <a:rPr lang="en-CA" dirty="0" err="1"/>
              <a:t>SageMaker</a:t>
            </a:r>
            <a:r>
              <a:rPr lang="en-CA" dirty="0"/>
              <a:t>: </a:t>
            </a:r>
            <a:r>
              <a:rPr lang="en-US" dirty="0">
                <a:hlinkClick r:id="rId2">
                  <a:extLst>
                    <a:ext uri="{A12FA001-AC4F-418D-AE19-62706E023703}">
                      <ahyp:hlinkClr xmlns:ahyp="http://schemas.microsoft.com/office/drawing/2018/hyperlinkcolor" val="tx"/>
                    </a:ext>
                  </a:extLst>
                </a:hlinkClick>
              </a:rPr>
              <a:t>https://aws.amazon.com/sagemaker/#</a:t>
            </a:r>
            <a:endParaRPr lang="en-CA" dirty="0"/>
          </a:p>
          <a:p>
            <a:endParaRPr lang="en-CA" dirty="0"/>
          </a:p>
        </p:txBody>
      </p:sp>
      <p:graphicFrame>
        <p:nvGraphicFramePr>
          <p:cNvPr id="6" name="Diagram 5">
            <a:extLst>
              <a:ext uri="{FF2B5EF4-FFF2-40B4-BE49-F238E27FC236}">
                <a16:creationId xmlns:a16="http://schemas.microsoft.com/office/drawing/2014/main" id="{DD8FC3E0-862A-904F-8BF1-D3CD4C5729C4}"/>
              </a:ext>
            </a:extLst>
          </p:cNvPr>
          <p:cNvGraphicFramePr/>
          <p:nvPr/>
        </p:nvGraphicFramePr>
        <p:xfrm>
          <a:off x="6326112" y="532536"/>
          <a:ext cx="5569747" cy="415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1825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00739FF2-7585-45C6-A3D7-370E9AA1DD4B}"/>
              </a:ext>
            </a:extLst>
          </p:cNvPr>
          <p:cNvPicPr>
            <a:picLocks noChangeAspect="1"/>
          </p:cNvPicPr>
          <p:nvPr/>
        </p:nvPicPr>
        <p:blipFill>
          <a:blip r:embed="rId2"/>
          <a:stretch>
            <a:fillRect/>
          </a:stretch>
        </p:blipFill>
        <p:spPr>
          <a:xfrm>
            <a:off x="486697" y="1759835"/>
            <a:ext cx="11218606" cy="3655501"/>
          </a:xfrm>
          <a:prstGeom prst="rect">
            <a:avLst/>
          </a:prstGeom>
        </p:spPr>
      </p:pic>
      <p:sp>
        <p:nvSpPr>
          <p:cNvPr id="5" name="Прямоугольник 11">
            <a:extLst>
              <a:ext uri="{FF2B5EF4-FFF2-40B4-BE49-F238E27FC236}">
                <a16:creationId xmlns:a16="http://schemas.microsoft.com/office/drawing/2014/main" id="{B7495809-CDD7-41B3-BECC-A6271B4A961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TERMINATE THE INSTANCE BY SELECTING ACTIONS THEN STOP </a:t>
            </a:r>
            <a:r>
              <a:rPr lang="en-US" sz="2000" b="1" kern="1200" dirty="0">
                <a:solidFill>
                  <a:srgbClr val="FF0000"/>
                </a:solidFill>
                <a:latin typeface="Montserrat" charset="0"/>
                <a:ea typeface="+mn-ea"/>
              </a:rPr>
              <a:t>[IMPORTANT]</a:t>
            </a:r>
          </a:p>
        </p:txBody>
      </p:sp>
    </p:spTree>
    <p:extLst>
      <p:ext uri="{BB962C8B-B14F-4D97-AF65-F5344CB8AC3E}">
        <p14:creationId xmlns:p14="http://schemas.microsoft.com/office/powerpoint/2010/main" val="119579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0D823089-D99B-49EA-8B55-9223992BE9FA}"/>
              </a:ext>
            </a:extLst>
          </p:cNvPr>
          <p:cNvPicPr>
            <a:picLocks noChangeAspect="1"/>
          </p:cNvPicPr>
          <p:nvPr/>
        </p:nvPicPr>
        <p:blipFill>
          <a:blip r:embed="rId2"/>
          <a:stretch>
            <a:fillRect/>
          </a:stretch>
        </p:blipFill>
        <p:spPr>
          <a:xfrm>
            <a:off x="392832" y="1840863"/>
            <a:ext cx="11012129" cy="3557425"/>
          </a:xfrm>
          <a:prstGeom prst="rect">
            <a:avLst/>
          </a:prstGeom>
        </p:spPr>
      </p:pic>
      <p:sp>
        <p:nvSpPr>
          <p:cNvPr id="5" name="Прямоугольник 11">
            <a:extLst>
              <a:ext uri="{FF2B5EF4-FFF2-40B4-BE49-F238E27FC236}">
                <a16:creationId xmlns:a16="http://schemas.microsoft.com/office/drawing/2014/main" id="{892ADAF0-2EB5-4C52-A035-2F300B7C1F07}"/>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IT SHOWS STOPPED. YOU THEN CLICK ON ACTIONS AND DELETE THE INSTANCE.</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3605756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4902644" cy="3170099"/>
            <a:chOff x="544021" y="604737"/>
            <a:chExt cx="4902644"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4902644"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#3 (MARKETPLACE TUTORIAL)</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387416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117141" y="813835"/>
            <a:ext cx="9682027"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NAVIGATE TO AWS MARKETPLACE AND SELECT MODEL PACKAGES. THESE ARE PRETRAINED MODELS THAT ARE READY TO USE!</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CB67C50E-AE41-449B-B820-9AB2914C8BB3}"/>
              </a:ext>
            </a:extLst>
          </p:cNvPr>
          <p:cNvPicPr>
            <a:picLocks noChangeAspect="1"/>
          </p:cNvPicPr>
          <p:nvPr/>
        </p:nvPicPr>
        <p:blipFill>
          <a:blip r:embed="rId2"/>
          <a:stretch>
            <a:fillRect/>
          </a:stretch>
        </p:blipFill>
        <p:spPr>
          <a:xfrm>
            <a:off x="437535" y="1945809"/>
            <a:ext cx="11316929" cy="3903481"/>
          </a:xfrm>
          <a:prstGeom prst="rect">
            <a:avLst/>
          </a:prstGeom>
        </p:spPr>
      </p:pic>
    </p:spTree>
    <p:extLst>
      <p:ext uri="{BB962C8B-B14F-4D97-AF65-F5344CB8AC3E}">
        <p14:creationId xmlns:p14="http://schemas.microsoft.com/office/powerpoint/2010/main" val="3053833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3191698" y="1237923"/>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LET’S TRY A SAMPLE MODEL FROM THE AWS MARKETPLACE</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E56AA471-41DC-4466-BB9E-1ABC3FA55778}"/>
              </a:ext>
            </a:extLst>
          </p:cNvPr>
          <p:cNvPicPr>
            <a:picLocks noChangeAspect="1"/>
          </p:cNvPicPr>
          <p:nvPr/>
        </p:nvPicPr>
        <p:blipFill>
          <a:blip r:embed="rId2"/>
          <a:stretch>
            <a:fillRect/>
          </a:stretch>
        </p:blipFill>
        <p:spPr>
          <a:xfrm>
            <a:off x="806244" y="2114265"/>
            <a:ext cx="10422194" cy="3505812"/>
          </a:xfrm>
          <a:prstGeom prst="rect">
            <a:avLst/>
          </a:prstGeom>
        </p:spPr>
      </p:pic>
    </p:spTree>
    <p:extLst>
      <p:ext uri="{BB962C8B-B14F-4D97-AF65-F5344CB8AC3E}">
        <p14:creationId xmlns:p14="http://schemas.microsoft.com/office/powerpoint/2010/main" val="1541192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3191698" y="1237923"/>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LET’S TRY A SAMPLE MODEL FROM THE AWS MARKETPLACE</a:t>
            </a:r>
            <a:endParaRPr lang="en-US" sz="2000" b="1" kern="1200" dirty="0">
              <a:solidFill>
                <a:srgbClr val="FF0000"/>
              </a:solidFill>
              <a:latin typeface="Montserrat" charset="0"/>
              <a:ea typeface="+mn-ea"/>
            </a:endParaRPr>
          </a:p>
        </p:txBody>
      </p:sp>
      <p:pic>
        <p:nvPicPr>
          <p:cNvPr id="7" name="Picture 6">
            <a:extLst>
              <a:ext uri="{FF2B5EF4-FFF2-40B4-BE49-F238E27FC236}">
                <a16:creationId xmlns:a16="http://schemas.microsoft.com/office/drawing/2014/main" id="{4C7EB962-33C3-4929-A5DD-D75DC5FE2324}"/>
              </a:ext>
            </a:extLst>
          </p:cNvPr>
          <p:cNvPicPr>
            <a:picLocks noChangeAspect="1"/>
          </p:cNvPicPr>
          <p:nvPr/>
        </p:nvPicPr>
        <p:blipFill>
          <a:blip r:embed="rId2"/>
          <a:stretch>
            <a:fillRect/>
          </a:stretch>
        </p:blipFill>
        <p:spPr>
          <a:xfrm>
            <a:off x="678426" y="2068755"/>
            <a:ext cx="10835148" cy="3919202"/>
          </a:xfrm>
          <a:prstGeom prst="rect">
            <a:avLst/>
          </a:prstGeom>
        </p:spPr>
      </p:pic>
    </p:spTree>
    <p:extLst>
      <p:ext uri="{BB962C8B-B14F-4D97-AF65-F5344CB8AC3E}">
        <p14:creationId xmlns:p14="http://schemas.microsoft.com/office/powerpoint/2010/main" val="3094121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0" y="1002690"/>
            <a:ext cx="4845696" cy="3170099"/>
            <a:chOff x="544020" y="604737"/>
            <a:chExt cx="4845696"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604737"/>
              <a:ext cx="484569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#4 (SAGEMAKER STUDIO)</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501879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FEB31CAF-55D2-4214-BA59-A1AAF5209FFC}"/>
              </a:ext>
            </a:extLst>
          </p:cNvPr>
          <p:cNvSpPr txBox="1"/>
          <p:nvPr/>
        </p:nvSpPr>
        <p:spPr>
          <a:xfrm>
            <a:off x="491612" y="813835"/>
            <a:ext cx="11307097" cy="193899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kern="1200">
                <a:solidFill>
                  <a:schemeClr val="tx1"/>
                </a:solidFill>
                <a:latin typeface="Montserrat" charset="0"/>
                <a:ea typeface="+mn-ea"/>
              </a:defRPr>
            </a:lvl1pPr>
            <a:lvl2pPr marL="800100" indent="-342900" defTabSz="914400" eaLnBrk="1" latinLnBrk="0" hangingPunct="1">
              <a:lnSpc>
                <a:spcPct val="90000"/>
              </a:lnSpc>
              <a:spcBef>
                <a:spcPts val="500"/>
              </a:spcBef>
              <a:buFont typeface="Courier New" panose="02070309020205020404" pitchFamily="49" charset="0"/>
              <a:buChar char="o"/>
              <a:defRPr sz="2000" kern="1200">
                <a:solidFill>
                  <a:schemeClr val="tx1"/>
                </a:solidFill>
                <a:latin typeface="Montserrat" charset="0"/>
                <a:ea typeface="+mn-ea"/>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Amazon </a:t>
            </a:r>
            <a:r>
              <a:rPr lang="en-US" dirty="0" err="1"/>
              <a:t>SageMaker</a:t>
            </a:r>
            <a:r>
              <a:rPr lang="en-US" dirty="0"/>
              <a:t> Studio is a web-based visual interface where developers can build, train and deploy AI/ML models in one place! </a:t>
            </a:r>
          </a:p>
          <a:p>
            <a:r>
              <a:rPr lang="en-US" dirty="0" err="1"/>
              <a:t>SageMaker</a:t>
            </a:r>
            <a:r>
              <a:rPr lang="en-US" dirty="0"/>
              <a:t> Studio enhances productivity by 10x since it offers much higher visibility and control compared to regular notebook instances.  </a:t>
            </a:r>
          </a:p>
          <a:p>
            <a:r>
              <a:rPr lang="en-US" dirty="0"/>
              <a:t>Developers can manage experiments, debug ML models, monitor models for bias and drift in </a:t>
            </a:r>
            <a:r>
              <a:rPr lang="en-US" dirty="0" err="1"/>
              <a:t>SageMaker</a:t>
            </a:r>
            <a:r>
              <a:rPr lang="en-US" dirty="0"/>
              <a:t> Studio. </a:t>
            </a:r>
          </a:p>
        </p:txBody>
      </p:sp>
      <p:pic>
        <p:nvPicPr>
          <p:cNvPr id="8" name="Picture 7">
            <a:extLst>
              <a:ext uri="{FF2B5EF4-FFF2-40B4-BE49-F238E27FC236}">
                <a16:creationId xmlns:a16="http://schemas.microsoft.com/office/drawing/2014/main" id="{78246752-1553-4F1E-88C8-8805820EE8EC}"/>
              </a:ext>
            </a:extLst>
          </p:cNvPr>
          <p:cNvPicPr>
            <a:picLocks noChangeAspect="1"/>
          </p:cNvPicPr>
          <p:nvPr/>
        </p:nvPicPr>
        <p:blipFill>
          <a:blip r:embed="rId2"/>
          <a:stretch>
            <a:fillRect/>
          </a:stretch>
        </p:blipFill>
        <p:spPr>
          <a:xfrm>
            <a:off x="1469616" y="2752827"/>
            <a:ext cx="8750708" cy="3625709"/>
          </a:xfrm>
          <a:prstGeom prst="rect">
            <a:avLst/>
          </a:prstGeom>
        </p:spPr>
      </p:pic>
    </p:spTree>
    <p:extLst>
      <p:ext uri="{BB962C8B-B14F-4D97-AF65-F5344CB8AC3E}">
        <p14:creationId xmlns:p14="http://schemas.microsoft.com/office/powerpoint/2010/main" val="75263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1CE25948-2CA4-4C12-94C2-DF09815598E6}"/>
              </a:ext>
            </a:extLst>
          </p:cNvPr>
          <p:cNvPicPr>
            <a:picLocks noChangeAspect="1"/>
          </p:cNvPicPr>
          <p:nvPr/>
        </p:nvPicPr>
        <p:blipFill>
          <a:blip r:embed="rId2"/>
          <a:stretch>
            <a:fillRect/>
          </a:stretch>
        </p:blipFill>
        <p:spPr>
          <a:xfrm>
            <a:off x="392832" y="1466721"/>
            <a:ext cx="11503742" cy="4404378"/>
          </a:xfrm>
          <a:prstGeom prst="rect">
            <a:avLst/>
          </a:prstGeom>
        </p:spPr>
      </p:pic>
      <p:sp>
        <p:nvSpPr>
          <p:cNvPr id="5" name="Прямоугольник 11">
            <a:extLst>
              <a:ext uri="{FF2B5EF4-FFF2-40B4-BE49-F238E27FC236}">
                <a16:creationId xmlns:a16="http://schemas.microsoft.com/office/drawing/2014/main" id="{1E966E8E-8B89-400C-B0F3-7B7F79464FB5}"/>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SAGEMAKER STUDIO</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4236134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5FDDE173-9E9F-43C7-9A9D-0CAE04D61350}"/>
              </a:ext>
            </a:extLst>
          </p:cNvPr>
          <p:cNvPicPr>
            <a:picLocks noChangeAspect="1"/>
          </p:cNvPicPr>
          <p:nvPr/>
        </p:nvPicPr>
        <p:blipFill>
          <a:blip r:embed="rId2"/>
          <a:stretch>
            <a:fillRect/>
          </a:stretch>
        </p:blipFill>
        <p:spPr>
          <a:xfrm>
            <a:off x="304800" y="2090678"/>
            <a:ext cx="11061290" cy="3945163"/>
          </a:xfrm>
          <a:prstGeom prst="rect">
            <a:avLst/>
          </a:prstGeom>
        </p:spPr>
      </p:pic>
      <p:sp>
        <p:nvSpPr>
          <p:cNvPr id="5" name="Прямоугольник 11">
            <a:extLst>
              <a:ext uri="{FF2B5EF4-FFF2-40B4-BE49-F238E27FC236}">
                <a16:creationId xmlns:a16="http://schemas.microsoft.com/office/drawing/2014/main" id="{18036F1B-DC9B-4F4C-B071-6C345283267B}"/>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WILL NEED TO SETUP A SAGEMAKER DOMAIN. KEEP EVERYTHING AS DEFAULT AND CLICK SUBMIT. </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63570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421E4D-9107-1E4C-ADFD-A6266ECC1432}"/>
              </a:ext>
            </a:extLst>
          </p:cNvPr>
          <p:cNvSpPr txBox="1">
            <a:spLocks/>
          </p:cNvSpPr>
          <p:nvPr/>
        </p:nvSpPr>
        <p:spPr>
          <a:xfrm>
            <a:off x="349523" y="66380"/>
            <a:ext cx="11409857" cy="954107"/>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AMAZON SAGEMAKER MODEL TRAINING AND DEPLOYMENT OVERVIEW</a:t>
            </a:r>
          </a:p>
        </p:txBody>
      </p:sp>
      <p:sp>
        <p:nvSpPr>
          <p:cNvPr id="5" name="Rectangle: Rounded Corners 5">
            <a:extLst>
              <a:ext uri="{FF2B5EF4-FFF2-40B4-BE49-F238E27FC236}">
                <a16:creationId xmlns:a16="http://schemas.microsoft.com/office/drawing/2014/main" id="{EA124191-70E7-2F4A-9284-87EF17BD193C}"/>
              </a:ext>
            </a:extLst>
          </p:cNvPr>
          <p:cNvSpPr/>
          <p:nvPr/>
        </p:nvSpPr>
        <p:spPr>
          <a:xfrm>
            <a:off x="2844649" y="1692696"/>
            <a:ext cx="3480163" cy="491259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6" name="Rectangle: Rounded Corners 7">
            <a:extLst>
              <a:ext uri="{FF2B5EF4-FFF2-40B4-BE49-F238E27FC236}">
                <a16:creationId xmlns:a16="http://schemas.microsoft.com/office/drawing/2014/main" id="{A8DE772A-2A26-BB4D-9677-A0973CAF0EDC}"/>
              </a:ext>
            </a:extLst>
          </p:cNvPr>
          <p:cNvSpPr/>
          <p:nvPr/>
        </p:nvSpPr>
        <p:spPr>
          <a:xfrm>
            <a:off x="477007" y="4706680"/>
            <a:ext cx="1257300" cy="11313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7" name="Rectangle: Rounded Corners 8">
            <a:extLst>
              <a:ext uri="{FF2B5EF4-FFF2-40B4-BE49-F238E27FC236}">
                <a16:creationId xmlns:a16="http://schemas.microsoft.com/office/drawing/2014/main" id="{BFCEEEBC-06D2-CF46-8F35-CA16BA5D9A63}"/>
              </a:ext>
            </a:extLst>
          </p:cNvPr>
          <p:cNvSpPr/>
          <p:nvPr/>
        </p:nvSpPr>
        <p:spPr>
          <a:xfrm>
            <a:off x="3103184" y="4356179"/>
            <a:ext cx="2857498" cy="17412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8" name="TextBox 7">
            <a:extLst>
              <a:ext uri="{FF2B5EF4-FFF2-40B4-BE49-F238E27FC236}">
                <a16:creationId xmlns:a16="http://schemas.microsoft.com/office/drawing/2014/main" id="{72E55610-D55A-934D-93BD-7ED957B2F303}"/>
              </a:ext>
            </a:extLst>
          </p:cNvPr>
          <p:cNvSpPr txBox="1"/>
          <p:nvPr/>
        </p:nvSpPr>
        <p:spPr>
          <a:xfrm>
            <a:off x="3290839" y="5451132"/>
            <a:ext cx="2699906" cy="646331"/>
          </a:xfrm>
          <a:prstGeom prst="rect">
            <a:avLst/>
          </a:prstGeom>
          <a:noFill/>
        </p:spPr>
        <p:txBody>
          <a:bodyPr wrap="none" rtlCol="0">
            <a:spAutoFit/>
          </a:bodyPr>
          <a:lstStyle/>
          <a:p>
            <a:pPr algn="ctr"/>
            <a:r>
              <a:rPr lang="en-CA" b="1" dirty="0">
                <a:solidFill>
                  <a:srgbClr val="002060"/>
                </a:solidFill>
              </a:rPr>
              <a:t>MODEL TRAINING</a:t>
            </a:r>
          </a:p>
          <a:p>
            <a:pPr algn="ctr"/>
            <a:r>
              <a:rPr lang="en-CA" dirty="0">
                <a:solidFill>
                  <a:srgbClr val="002060"/>
                </a:solidFill>
              </a:rPr>
              <a:t>On ML Compute instances</a:t>
            </a:r>
            <a:endParaRPr lang="en-US" dirty="0">
              <a:solidFill>
                <a:srgbClr val="002060"/>
              </a:solidFill>
            </a:endParaRPr>
          </a:p>
        </p:txBody>
      </p:sp>
      <p:pic>
        <p:nvPicPr>
          <p:cNvPr id="9" name="Picture 2" descr="File:Artificial neural network.svg">
            <a:extLst>
              <a:ext uri="{FF2B5EF4-FFF2-40B4-BE49-F238E27FC236}">
                <a16:creationId xmlns:a16="http://schemas.microsoft.com/office/drawing/2014/main" id="{1C428BC2-F3B3-E54B-A09F-C85C1BE16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768" y="4410932"/>
            <a:ext cx="1227349" cy="10958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651DF7E-AD82-364C-8B05-BF6D9FC25C7E}"/>
              </a:ext>
            </a:extLst>
          </p:cNvPr>
          <p:cNvSpPr/>
          <p:nvPr/>
        </p:nvSpPr>
        <p:spPr>
          <a:xfrm>
            <a:off x="5781234" y="594280"/>
            <a:ext cx="6586673" cy="646331"/>
          </a:xfrm>
          <a:prstGeom prst="rect">
            <a:avLst/>
          </a:prstGeom>
        </p:spPr>
        <p:txBody>
          <a:bodyPr wrap="square">
            <a:spAutoFit/>
          </a:bodyPr>
          <a:lstStyle/>
          <a:p>
            <a:r>
              <a:rPr lang="en-US" sz="900" dirty="0">
                <a:solidFill>
                  <a:srgbClr val="002060"/>
                </a:solidFill>
                <a:hlinkClick r:id="rId3">
                  <a:extLst>
                    <a:ext uri="{A12FA001-AC4F-418D-AE19-62706E023703}">
                      <ahyp:hlinkClr xmlns:ahyp="http://schemas.microsoft.com/office/drawing/2018/hyperlinkcolor" val="tx"/>
                    </a:ext>
                  </a:extLst>
                </a:hlinkClick>
              </a:rPr>
              <a:t>https://commons.wikimedia.org/wiki/File:Artificial_neural_network.svg</a:t>
            </a:r>
            <a:endParaRPr lang="en-US" sz="900" dirty="0">
              <a:solidFill>
                <a:srgbClr val="002060"/>
              </a:solidFill>
            </a:endParaRPr>
          </a:p>
          <a:p>
            <a:r>
              <a:rPr lang="en-US" sz="900" dirty="0">
                <a:solidFill>
                  <a:srgbClr val="002060"/>
                </a:solidFill>
                <a:hlinkClick r:id="rId4">
                  <a:extLst>
                    <a:ext uri="{A12FA001-AC4F-418D-AE19-62706E023703}">
                      <ahyp:hlinkClr xmlns:ahyp="http://schemas.microsoft.com/office/drawing/2018/hyperlinkcolor" val="tx"/>
                    </a:ext>
                  </a:extLst>
                </a:hlinkClick>
              </a:rPr>
              <a:t>https://commons.wikimedia.org/wiki/File:AWS_Simple_Icons_Storage_Amazon_S3.svg</a:t>
            </a:r>
            <a:endParaRPr lang="en-US" sz="900" dirty="0">
              <a:solidFill>
                <a:srgbClr val="002060"/>
              </a:solidFill>
            </a:endParaRPr>
          </a:p>
          <a:p>
            <a:r>
              <a:rPr lang="en-US" sz="900" dirty="0">
                <a:solidFill>
                  <a:srgbClr val="002060"/>
                </a:solidFill>
                <a:hlinkClick r:id="rId5">
                  <a:extLst>
                    <a:ext uri="{A12FA001-AC4F-418D-AE19-62706E023703}">
                      <ahyp:hlinkClr xmlns:ahyp="http://schemas.microsoft.com/office/drawing/2018/hyperlinkcolor" val="tx"/>
                    </a:ext>
                  </a:extLst>
                </a:hlinkClick>
              </a:rPr>
              <a:t>https://docs.aws.amazon.com/sagemaker/latest/dg/how-it-works-training.html</a:t>
            </a:r>
            <a:endParaRPr lang="en-US" sz="900" dirty="0">
              <a:solidFill>
                <a:srgbClr val="002060"/>
              </a:solidFill>
            </a:endParaRPr>
          </a:p>
          <a:p>
            <a:r>
              <a:rPr lang="en-US" sz="900" dirty="0">
                <a:solidFill>
                  <a:srgbClr val="002060"/>
                </a:solidFill>
                <a:hlinkClick r:id="rId6">
                  <a:extLst>
                    <a:ext uri="{A12FA001-AC4F-418D-AE19-62706E023703}">
                      <ahyp:hlinkClr xmlns:ahyp="http://schemas.microsoft.com/office/drawing/2018/hyperlinkcolor" val="tx"/>
                    </a:ext>
                  </a:extLst>
                </a:hlinkClick>
              </a:rPr>
              <a:t>https://www.flickr.com/photos/gbpublic/8178512552</a:t>
            </a:r>
            <a:endParaRPr lang="en-US" sz="900" dirty="0">
              <a:solidFill>
                <a:srgbClr val="002060"/>
              </a:solidFill>
            </a:endParaRPr>
          </a:p>
        </p:txBody>
      </p:sp>
      <p:pic>
        <p:nvPicPr>
          <p:cNvPr id="11" name="Picture 4" descr="File:AWS Simple Icons Storage Amazon S3.svg">
            <a:extLst>
              <a:ext uri="{FF2B5EF4-FFF2-40B4-BE49-F238E27FC236}">
                <a16:creationId xmlns:a16="http://schemas.microsoft.com/office/drawing/2014/main" id="{1F5232EF-E546-5344-AA9A-DD57023B1C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733" y="4801288"/>
            <a:ext cx="942179" cy="9421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CA01C0A-F000-C84F-9B6B-0820687B4AFA}"/>
              </a:ext>
            </a:extLst>
          </p:cNvPr>
          <p:cNvSpPr txBox="1"/>
          <p:nvPr/>
        </p:nvSpPr>
        <p:spPr>
          <a:xfrm>
            <a:off x="114587" y="5909695"/>
            <a:ext cx="2002471" cy="646331"/>
          </a:xfrm>
          <a:prstGeom prst="rect">
            <a:avLst/>
          </a:prstGeom>
          <a:noFill/>
        </p:spPr>
        <p:txBody>
          <a:bodyPr wrap="none" rtlCol="0">
            <a:spAutoFit/>
          </a:bodyPr>
          <a:lstStyle/>
          <a:p>
            <a:pPr algn="ctr"/>
            <a:r>
              <a:rPr lang="en-CA" b="1" dirty="0">
                <a:solidFill>
                  <a:srgbClr val="002060"/>
                </a:solidFill>
              </a:rPr>
              <a:t>S3 BUCKET </a:t>
            </a:r>
          </a:p>
          <a:p>
            <a:pPr algn="ctr"/>
            <a:r>
              <a:rPr lang="en-CA" b="1" dirty="0">
                <a:solidFill>
                  <a:srgbClr val="002060"/>
                </a:solidFill>
              </a:rPr>
              <a:t> TRAINING BUCKET</a:t>
            </a:r>
            <a:endParaRPr lang="en-US" dirty="0">
              <a:solidFill>
                <a:srgbClr val="002060"/>
              </a:solidFill>
            </a:endParaRPr>
          </a:p>
        </p:txBody>
      </p:sp>
      <p:sp>
        <p:nvSpPr>
          <p:cNvPr id="13" name="Rectangle: Rounded Corners 14">
            <a:extLst>
              <a:ext uri="{FF2B5EF4-FFF2-40B4-BE49-F238E27FC236}">
                <a16:creationId xmlns:a16="http://schemas.microsoft.com/office/drawing/2014/main" id="{2470C7A1-A34A-5B4C-92CA-9891BC5BC181}"/>
              </a:ext>
            </a:extLst>
          </p:cNvPr>
          <p:cNvSpPr/>
          <p:nvPr/>
        </p:nvSpPr>
        <p:spPr>
          <a:xfrm>
            <a:off x="3322927" y="2735353"/>
            <a:ext cx="2486638" cy="14144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TextBox 13">
            <a:extLst>
              <a:ext uri="{FF2B5EF4-FFF2-40B4-BE49-F238E27FC236}">
                <a16:creationId xmlns:a16="http://schemas.microsoft.com/office/drawing/2014/main" id="{DFD1F06D-572F-FF4C-9247-4D2D0FF2DFA1}"/>
              </a:ext>
            </a:extLst>
          </p:cNvPr>
          <p:cNvSpPr txBox="1"/>
          <p:nvPr/>
        </p:nvSpPr>
        <p:spPr>
          <a:xfrm>
            <a:off x="3296451" y="3414803"/>
            <a:ext cx="2484783" cy="523220"/>
          </a:xfrm>
          <a:prstGeom prst="rect">
            <a:avLst/>
          </a:prstGeom>
          <a:noFill/>
        </p:spPr>
        <p:txBody>
          <a:bodyPr wrap="square" rtlCol="0">
            <a:spAutoFit/>
          </a:bodyPr>
          <a:lstStyle/>
          <a:p>
            <a:pPr algn="ctr"/>
            <a:r>
              <a:rPr lang="en-CA" sz="1400" b="1" dirty="0">
                <a:solidFill>
                  <a:srgbClr val="002060"/>
                </a:solidFill>
              </a:rPr>
              <a:t>MODEL DEPLYMENT/HOSTING</a:t>
            </a:r>
          </a:p>
          <a:p>
            <a:pPr algn="ctr"/>
            <a:r>
              <a:rPr lang="en-CA" sz="1400" dirty="0">
                <a:solidFill>
                  <a:srgbClr val="002060"/>
                </a:solidFill>
              </a:rPr>
              <a:t>On ML Compute instances</a:t>
            </a:r>
            <a:endParaRPr lang="en-US" sz="1400" dirty="0">
              <a:solidFill>
                <a:srgbClr val="002060"/>
              </a:solidFill>
            </a:endParaRPr>
          </a:p>
        </p:txBody>
      </p:sp>
      <p:sp>
        <p:nvSpPr>
          <p:cNvPr id="15" name="TextBox 14">
            <a:extLst>
              <a:ext uri="{FF2B5EF4-FFF2-40B4-BE49-F238E27FC236}">
                <a16:creationId xmlns:a16="http://schemas.microsoft.com/office/drawing/2014/main" id="{AFE29412-398E-1B4A-947C-F7C9AA19B3DA}"/>
              </a:ext>
            </a:extLst>
          </p:cNvPr>
          <p:cNvSpPr txBox="1"/>
          <p:nvPr/>
        </p:nvSpPr>
        <p:spPr>
          <a:xfrm>
            <a:off x="3441300" y="6214484"/>
            <a:ext cx="2398990" cy="369332"/>
          </a:xfrm>
          <a:prstGeom prst="rect">
            <a:avLst/>
          </a:prstGeom>
          <a:noFill/>
        </p:spPr>
        <p:txBody>
          <a:bodyPr wrap="none" rtlCol="0">
            <a:spAutoFit/>
          </a:bodyPr>
          <a:lstStyle/>
          <a:p>
            <a:pPr algn="ctr"/>
            <a:r>
              <a:rPr lang="en-CA" b="1" dirty="0">
                <a:solidFill>
                  <a:srgbClr val="002060"/>
                </a:solidFill>
              </a:rPr>
              <a:t>AMAZON SAGEMAKER</a:t>
            </a:r>
            <a:endParaRPr lang="en-US" dirty="0">
              <a:solidFill>
                <a:srgbClr val="002060"/>
              </a:solidFill>
            </a:endParaRPr>
          </a:p>
        </p:txBody>
      </p:sp>
      <p:pic>
        <p:nvPicPr>
          <p:cNvPr id="16" name="Picture 15">
            <a:extLst>
              <a:ext uri="{FF2B5EF4-FFF2-40B4-BE49-F238E27FC236}">
                <a16:creationId xmlns:a16="http://schemas.microsoft.com/office/drawing/2014/main" id="{C3458538-073F-2E46-B368-49E70A6BB66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120490" y="2805601"/>
            <a:ext cx="904651" cy="727178"/>
          </a:xfrm>
          <a:prstGeom prst="rect">
            <a:avLst/>
          </a:prstGeom>
        </p:spPr>
      </p:pic>
      <p:sp>
        <p:nvSpPr>
          <p:cNvPr id="17" name="Arrow: Right 12">
            <a:extLst>
              <a:ext uri="{FF2B5EF4-FFF2-40B4-BE49-F238E27FC236}">
                <a16:creationId xmlns:a16="http://schemas.microsoft.com/office/drawing/2014/main" id="{71E6867F-D670-584C-B5AC-88AF53961106}"/>
              </a:ext>
            </a:extLst>
          </p:cNvPr>
          <p:cNvSpPr/>
          <p:nvPr/>
        </p:nvSpPr>
        <p:spPr>
          <a:xfrm>
            <a:off x="1734307" y="5099992"/>
            <a:ext cx="1368876" cy="40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8" name="Rectangle: Rounded Corners 19">
            <a:extLst>
              <a:ext uri="{FF2B5EF4-FFF2-40B4-BE49-F238E27FC236}">
                <a16:creationId xmlns:a16="http://schemas.microsoft.com/office/drawing/2014/main" id="{4F9CEF22-C8D7-4D4A-B5A2-C6D686112D4E}"/>
              </a:ext>
            </a:extLst>
          </p:cNvPr>
          <p:cNvSpPr/>
          <p:nvPr/>
        </p:nvSpPr>
        <p:spPr>
          <a:xfrm>
            <a:off x="7446346" y="1240611"/>
            <a:ext cx="2125436" cy="537675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9" name="Rectangle: Rounded Corners 20">
            <a:extLst>
              <a:ext uri="{FF2B5EF4-FFF2-40B4-BE49-F238E27FC236}">
                <a16:creationId xmlns:a16="http://schemas.microsoft.com/office/drawing/2014/main" id="{B4576E5E-A0A2-264E-A784-E40806FADC13}"/>
              </a:ext>
            </a:extLst>
          </p:cNvPr>
          <p:cNvSpPr/>
          <p:nvPr/>
        </p:nvSpPr>
        <p:spPr>
          <a:xfrm>
            <a:off x="487172" y="2514400"/>
            <a:ext cx="1257300" cy="11313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0" name="Picture 4" descr="File:AWS Simple Icons Storage Amazon S3.svg">
            <a:extLst>
              <a:ext uri="{FF2B5EF4-FFF2-40B4-BE49-F238E27FC236}">
                <a16:creationId xmlns:a16="http://schemas.microsoft.com/office/drawing/2014/main" id="{43C0DD88-9B2B-7F4C-813A-D1B3D08A92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732" y="2620547"/>
            <a:ext cx="942179" cy="9421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795E8DF-134C-D548-B798-B48B4D3611DA}"/>
              </a:ext>
            </a:extLst>
          </p:cNvPr>
          <p:cNvSpPr txBox="1"/>
          <p:nvPr/>
        </p:nvSpPr>
        <p:spPr>
          <a:xfrm>
            <a:off x="135302" y="3651287"/>
            <a:ext cx="1966820" cy="646331"/>
          </a:xfrm>
          <a:prstGeom prst="rect">
            <a:avLst/>
          </a:prstGeom>
          <a:noFill/>
        </p:spPr>
        <p:txBody>
          <a:bodyPr wrap="none" rtlCol="0">
            <a:spAutoFit/>
          </a:bodyPr>
          <a:lstStyle/>
          <a:p>
            <a:pPr algn="ctr"/>
            <a:r>
              <a:rPr lang="en-CA" b="1" dirty="0">
                <a:solidFill>
                  <a:srgbClr val="002060"/>
                </a:solidFill>
              </a:rPr>
              <a:t>S3 BUCKET </a:t>
            </a:r>
          </a:p>
          <a:p>
            <a:pPr algn="ctr"/>
            <a:r>
              <a:rPr lang="en-CA" b="1" dirty="0">
                <a:solidFill>
                  <a:srgbClr val="002060"/>
                </a:solidFill>
              </a:rPr>
              <a:t>MODEL ARTIFACTS</a:t>
            </a:r>
            <a:endParaRPr lang="en-US" dirty="0">
              <a:solidFill>
                <a:srgbClr val="002060"/>
              </a:solidFill>
            </a:endParaRPr>
          </a:p>
        </p:txBody>
      </p:sp>
      <p:sp>
        <p:nvSpPr>
          <p:cNvPr id="22" name="Arrow: Right 23">
            <a:extLst>
              <a:ext uri="{FF2B5EF4-FFF2-40B4-BE49-F238E27FC236}">
                <a16:creationId xmlns:a16="http://schemas.microsoft.com/office/drawing/2014/main" id="{98EB50E0-4CAD-B34A-B3D6-C04782B65565}"/>
              </a:ext>
            </a:extLst>
          </p:cNvPr>
          <p:cNvSpPr/>
          <p:nvPr/>
        </p:nvSpPr>
        <p:spPr>
          <a:xfrm rot="12727821">
            <a:off x="1650901" y="3636013"/>
            <a:ext cx="1608037" cy="386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3" name="Arrow: Right 24">
            <a:extLst>
              <a:ext uri="{FF2B5EF4-FFF2-40B4-BE49-F238E27FC236}">
                <a16:creationId xmlns:a16="http://schemas.microsoft.com/office/drawing/2014/main" id="{550AACAF-783D-F643-9091-BE10925E6C97}"/>
              </a:ext>
            </a:extLst>
          </p:cNvPr>
          <p:cNvSpPr/>
          <p:nvPr/>
        </p:nvSpPr>
        <p:spPr>
          <a:xfrm>
            <a:off x="1755583" y="2779404"/>
            <a:ext cx="1567344"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Rounded Corners 25">
            <a:extLst>
              <a:ext uri="{FF2B5EF4-FFF2-40B4-BE49-F238E27FC236}">
                <a16:creationId xmlns:a16="http://schemas.microsoft.com/office/drawing/2014/main" id="{4E162A9C-A824-C246-AD8A-AA6FD619D480}"/>
              </a:ext>
            </a:extLst>
          </p:cNvPr>
          <p:cNvSpPr/>
          <p:nvPr/>
        </p:nvSpPr>
        <p:spPr>
          <a:xfrm>
            <a:off x="3828745" y="2064290"/>
            <a:ext cx="1475002" cy="41402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END POINT</a:t>
            </a:r>
            <a:endParaRPr lang="en-US" dirty="0">
              <a:solidFill>
                <a:srgbClr val="002060"/>
              </a:solidFill>
            </a:endParaRPr>
          </a:p>
        </p:txBody>
      </p:sp>
      <p:pic>
        <p:nvPicPr>
          <p:cNvPr id="25" name="Picture 6" descr="Image result for page">
            <a:extLst>
              <a:ext uri="{FF2B5EF4-FFF2-40B4-BE49-F238E27FC236}">
                <a16:creationId xmlns:a16="http://schemas.microsoft.com/office/drawing/2014/main" id="{4B0251C7-9941-B343-BD99-5EFA267714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6812" y="2323789"/>
            <a:ext cx="1536911" cy="14296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page">
            <a:extLst>
              <a:ext uri="{FF2B5EF4-FFF2-40B4-BE49-F238E27FC236}">
                <a16:creationId xmlns:a16="http://schemas.microsoft.com/office/drawing/2014/main" id="{C4BFCE76-FAAF-9847-93D4-9104A84B34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7864" y="4397222"/>
            <a:ext cx="1536911" cy="14296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43E2B41-FC0E-AC44-9179-FF4C19597032}"/>
              </a:ext>
            </a:extLst>
          </p:cNvPr>
          <p:cNvSpPr txBox="1"/>
          <p:nvPr/>
        </p:nvSpPr>
        <p:spPr>
          <a:xfrm>
            <a:off x="7627553" y="6010389"/>
            <a:ext cx="1726346" cy="646331"/>
          </a:xfrm>
          <a:prstGeom prst="rect">
            <a:avLst/>
          </a:prstGeom>
          <a:noFill/>
        </p:spPr>
        <p:txBody>
          <a:bodyPr wrap="square" rtlCol="0">
            <a:spAutoFit/>
          </a:bodyPr>
          <a:lstStyle/>
          <a:p>
            <a:pPr algn="ctr"/>
            <a:r>
              <a:rPr lang="en-CA" b="1" dirty="0">
                <a:solidFill>
                  <a:srgbClr val="002060"/>
                </a:solidFill>
              </a:rPr>
              <a:t>EC2 CONTAINER REGISTERY</a:t>
            </a:r>
            <a:endParaRPr lang="en-US" dirty="0">
              <a:solidFill>
                <a:srgbClr val="002060"/>
              </a:solidFill>
            </a:endParaRPr>
          </a:p>
        </p:txBody>
      </p:sp>
      <p:sp>
        <p:nvSpPr>
          <p:cNvPr id="28" name="Arrow: Right 29">
            <a:extLst>
              <a:ext uri="{FF2B5EF4-FFF2-40B4-BE49-F238E27FC236}">
                <a16:creationId xmlns:a16="http://schemas.microsoft.com/office/drawing/2014/main" id="{DBF85FDA-4344-D94E-BE4B-6F42D2B00F07}"/>
              </a:ext>
            </a:extLst>
          </p:cNvPr>
          <p:cNvSpPr/>
          <p:nvPr/>
        </p:nvSpPr>
        <p:spPr>
          <a:xfrm rot="10800000">
            <a:off x="5867424" y="2917081"/>
            <a:ext cx="1969692"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9" name="Arrow: Right 30">
            <a:extLst>
              <a:ext uri="{FF2B5EF4-FFF2-40B4-BE49-F238E27FC236}">
                <a16:creationId xmlns:a16="http://schemas.microsoft.com/office/drawing/2014/main" id="{7CFB5622-1BDE-1A4D-A0B5-8565051D1F89}"/>
              </a:ext>
            </a:extLst>
          </p:cNvPr>
          <p:cNvSpPr/>
          <p:nvPr/>
        </p:nvSpPr>
        <p:spPr>
          <a:xfrm rot="10800000">
            <a:off x="5960682" y="5073797"/>
            <a:ext cx="1890924"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0" name="TextBox 29">
            <a:extLst>
              <a:ext uri="{FF2B5EF4-FFF2-40B4-BE49-F238E27FC236}">
                <a16:creationId xmlns:a16="http://schemas.microsoft.com/office/drawing/2014/main" id="{D0C83479-4F8A-684F-A47B-88698032AC5B}"/>
              </a:ext>
            </a:extLst>
          </p:cNvPr>
          <p:cNvSpPr txBox="1"/>
          <p:nvPr/>
        </p:nvSpPr>
        <p:spPr>
          <a:xfrm>
            <a:off x="7680857" y="4836652"/>
            <a:ext cx="1726346" cy="646331"/>
          </a:xfrm>
          <a:prstGeom prst="rect">
            <a:avLst/>
          </a:prstGeom>
          <a:noFill/>
        </p:spPr>
        <p:txBody>
          <a:bodyPr wrap="square" rtlCol="0">
            <a:spAutoFit/>
          </a:bodyPr>
          <a:lstStyle/>
          <a:p>
            <a:pPr algn="ctr"/>
            <a:r>
              <a:rPr lang="en-CA" b="1" dirty="0">
                <a:solidFill>
                  <a:srgbClr val="002060"/>
                </a:solidFill>
              </a:rPr>
              <a:t>Training code image</a:t>
            </a:r>
            <a:endParaRPr lang="en-US" dirty="0">
              <a:solidFill>
                <a:srgbClr val="002060"/>
              </a:solidFill>
            </a:endParaRPr>
          </a:p>
        </p:txBody>
      </p:sp>
      <p:sp>
        <p:nvSpPr>
          <p:cNvPr id="31" name="TextBox 30">
            <a:extLst>
              <a:ext uri="{FF2B5EF4-FFF2-40B4-BE49-F238E27FC236}">
                <a16:creationId xmlns:a16="http://schemas.microsoft.com/office/drawing/2014/main" id="{86ED189E-7C76-E443-8AA1-7EB1BD7DC47C}"/>
              </a:ext>
            </a:extLst>
          </p:cNvPr>
          <p:cNvSpPr txBox="1"/>
          <p:nvPr/>
        </p:nvSpPr>
        <p:spPr>
          <a:xfrm>
            <a:off x="7808953" y="2768472"/>
            <a:ext cx="1536911" cy="646331"/>
          </a:xfrm>
          <a:prstGeom prst="rect">
            <a:avLst/>
          </a:prstGeom>
          <a:noFill/>
        </p:spPr>
        <p:txBody>
          <a:bodyPr wrap="square" rtlCol="0">
            <a:spAutoFit/>
          </a:bodyPr>
          <a:lstStyle/>
          <a:p>
            <a:pPr algn="ctr"/>
            <a:r>
              <a:rPr lang="en-CA" b="1" dirty="0">
                <a:solidFill>
                  <a:srgbClr val="002060"/>
                </a:solidFill>
              </a:rPr>
              <a:t>Inference code image</a:t>
            </a:r>
            <a:endParaRPr lang="en-US" dirty="0">
              <a:solidFill>
                <a:srgbClr val="002060"/>
              </a:solidFill>
            </a:endParaRPr>
          </a:p>
        </p:txBody>
      </p:sp>
      <p:sp>
        <p:nvSpPr>
          <p:cNvPr id="32" name="Rectangle: Rounded Corners 33">
            <a:extLst>
              <a:ext uri="{FF2B5EF4-FFF2-40B4-BE49-F238E27FC236}">
                <a16:creationId xmlns:a16="http://schemas.microsoft.com/office/drawing/2014/main" id="{5971DD1F-3451-104B-B9A3-906CB0E80E9E}"/>
              </a:ext>
            </a:extLst>
          </p:cNvPr>
          <p:cNvSpPr/>
          <p:nvPr/>
        </p:nvSpPr>
        <p:spPr>
          <a:xfrm>
            <a:off x="3794432" y="1085627"/>
            <a:ext cx="1475002" cy="41402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2060"/>
                </a:solidFill>
              </a:rPr>
              <a:t>CLIENT</a:t>
            </a:r>
            <a:endParaRPr lang="en-US" dirty="0">
              <a:solidFill>
                <a:srgbClr val="002060"/>
              </a:solidFill>
            </a:endParaRPr>
          </a:p>
        </p:txBody>
      </p:sp>
      <p:sp>
        <p:nvSpPr>
          <p:cNvPr id="33" name="Arrow: Right 34">
            <a:extLst>
              <a:ext uri="{FF2B5EF4-FFF2-40B4-BE49-F238E27FC236}">
                <a16:creationId xmlns:a16="http://schemas.microsoft.com/office/drawing/2014/main" id="{C761B369-983F-9846-BA7C-56ECC3594CD4}"/>
              </a:ext>
            </a:extLst>
          </p:cNvPr>
          <p:cNvSpPr/>
          <p:nvPr/>
        </p:nvSpPr>
        <p:spPr>
          <a:xfrm rot="5400000">
            <a:off x="4023886" y="1587141"/>
            <a:ext cx="516137" cy="336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Arrow: Right 35">
            <a:extLst>
              <a:ext uri="{FF2B5EF4-FFF2-40B4-BE49-F238E27FC236}">
                <a16:creationId xmlns:a16="http://schemas.microsoft.com/office/drawing/2014/main" id="{3DC8D4C6-0B41-834B-9C09-0E6DB7517379}"/>
              </a:ext>
            </a:extLst>
          </p:cNvPr>
          <p:cNvSpPr/>
          <p:nvPr/>
        </p:nvSpPr>
        <p:spPr>
          <a:xfrm rot="16200000">
            <a:off x="4567658" y="1635101"/>
            <a:ext cx="516138" cy="302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 name="Rectangle 34">
            <a:extLst>
              <a:ext uri="{FF2B5EF4-FFF2-40B4-BE49-F238E27FC236}">
                <a16:creationId xmlns:a16="http://schemas.microsoft.com/office/drawing/2014/main" id="{FBF8D980-F731-2442-A752-B96199604639}"/>
              </a:ext>
            </a:extLst>
          </p:cNvPr>
          <p:cNvSpPr/>
          <p:nvPr/>
        </p:nvSpPr>
        <p:spPr>
          <a:xfrm>
            <a:off x="5776087" y="439511"/>
            <a:ext cx="6159499" cy="230832"/>
          </a:xfrm>
          <a:prstGeom prst="rect">
            <a:avLst/>
          </a:prstGeom>
        </p:spPr>
        <p:txBody>
          <a:bodyPr wrap="square">
            <a:spAutoFit/>
          </a:bodyPr>
          <a:lstStyle/>
          <a:p>
            <a:r>
              <a:rPr lang="en-US" sz="900" dirty="0">
                <a:solidFill>
                  <a:srgbClr val="002060"/>
                </a:solidFill>
                <a:hlinkClick r:id="rId5">
                  <a:extLst>
                    <a:ext uri="{A12FA001-AC4F-418D-AE19-62706E023703}">
                      <ahyp:hlinkClr xmlns:ahyp="http://schemas.microsoft.com/office/drawing/2018/hyperlinkcolor" val="tx"/>
                    </a:ext>
                  </a:extLst>
                </a:hlinkClick>
              </a:rPr>
              <a:t>Source: https://docs.aws.amazon.com/sagemaker/latest/dg/how-it-works-training.html</a:t>
            </a:r>
            <a:endParaRPr lang="en-US" sz="900" dirty="0">
              <a:solidFill>
                <a:srgbClr val="002060"/>
              </a:solidFill>
            </a:endParaRPr>
          </a:p>
        </p:txBody>
      </p:sp>
    </p:spTree>
    <p:extLst>
      <p:ext uri="{BB962C8B-B14F-4D97-AF65-F5344CB8AC3E}">
        <p14:creationId xmlns:p14="http://schemas.microsoft.com/office/powerpoint/2010/main" val="293719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6D7105C-529A-4798-A973-CFE7CAE4187A}"/>
              </a:ext>
            </a:extLst>
          </p:cNvPr>
          <p:cNvPicPr>
            <a:picLocks noChangeAspect="1"/>
          </p:cNvPicPr>
          <p:nvPr/>
        </p:nvPicPr>
        <p:blipFill>
          <a:blip r:embed="rId2"/>
          <a:stretch>
            <a:fillRect/>
          </a:stretch>
        </p:blipFill>
        <p:spPr>
          <a:xfrm>
            <a:off x="176979" y="1984638"/>
            <a:ext cx="11375923" cy="3834838"/>
          </a:xfrm>
          <a:prstGeom prst="rect">
            <a:avLst/>
          </a:prstGeom>
        </p:spPr>
      </p:pic>
      <p:sp>
        <p:nvSpPr>
          <p:cNvPr id="5" name="Прямоугольник 11">
            <a:extLst>
              <a:ext uri="{FF2B5EF4-FFF2-40B4-BE49-F238E27FC236}">
                <a16:creationId xmlns:a16="http://schemas.microsoft.com/office/drawing/2014/main" id="{2B456A75-6049-4E45-B637-6814065F5E22}"/>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SAGEMAKER DOMAIN IS NOW CREATED AND READY. CLICK ON LAUNCH APP AND THEN STUDIO.</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1469824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96AC65E4-7EA1-45C6-8C2D-2B5D1C0AD571}"/>
              </a:ext>
            </a:extLst>
          </p:cNvPr>
          <p:cNvPicPr>
            <a:picLocks noChangeAspect="1"/>
          </p:cNvPicPr>
          <p:nvPr/>
        </p:nvPicPr>
        <p:blipFill>
          <a:blip r:embed="rId2"/>
          <a:stretch>
            <a:fillRect/>
          </a:stretch>
        </p:blipFill>
        <p:spPr>
          <a:xfrm>
            <a:off x="580102" y="1803286"/>
            <a:ext cx="11031794" cy="4051105"/>
          </a:xfrm>
          <a:prstGeom prst="rect">
            <a:avLst/>
          </a:prstGeom>
        </p:spPr>
      </p:pic>
      <p:sp>
        <p:nvSpPr>
          <p:cNvPr id="5" name="Прямоугольник 11">
            <a:extLst>
              <a:ext uri="{FF2B5EF4-FFF2-40B4-BE49-F238E27FC236}">
                <a16:creationId xmlns:a16="http://schemas.microsoft.com/office/drawing/2014/main" id="{C1FFB9AE-0880-4A61-8287-B9589C721EBD}"/>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SHOULD SEE THE SAGEMAKER STUDIO JUPYTER SERVER STARTING UP</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269588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67DC3C2-D35C-42CC-9477-4551E8D2AA8C}"/>
              </a:ext>
            </a:extLst>
          </p:cNvPr>
          <p:cNvPicPr>
            <a:picLocks noChangeAspect="1"/>
          </p:cNvPicPr>
          <p:nvPr/>
        </p:nvPicPr>
        <p:blipFill>
          <a:blip r:embed="rId2"/>
          <a:stretch>
            <a:fillRect/>
          </a:stretch>
        </p:blipFill>
        <p:spPr>
          <a:xfrm>
            <a:off x="196644" y="1736764"/>
            <a:ext cx="11248103" cy="4660463"/>
          </a:xfrm>
          <a:prstGeom prst="rect">
            <a:avLst/>
          </a:prstGeom>
        </p:spPr>
      </p:pic>
      <p:sp>
        <p:nvSpPr>
          <p:cNvPr id="5" name="Прямоугольник 11">
            <a:extLst>
              <a:ext uri="{FF2B5EF4-FFF2-40B4-BE49-F238E27FC236}">
                <a16:creationId xmlns:a16="http://schemas.microsoft.com/office/drawing/2014/main" id="{365193E8-DBDA-4206-85BF-E1B083BC1A25}"/>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WELCOME TO SAGEMAKER STUDIO</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124782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A1A16790-C178-4E26-AE3F-6365B586F0C8}"/>
              </a:ext>
            </a:extLst>
          </p:cNvPr>
          <p:cNvPicPr>
            <a:picLocks noChangeAspect="1"/>
          </p:cNvPicPr>
          <p:nvPr/>
        </p:nvPicPr>
        <p:blipFill>
          <a:blip r:embed="rId2"/>
          <a:stretch>
            <a:fillRect/>
          </a:stretch>
        </p:blipFill>
        <p:spPr>
          <a:xfrm>
            <a:off x="589935" y="1673384"/>
            <a:ext cx="11012129" cy="3932579"/>
          </a:xfrm>
          <a:prstGeom prst="rect">
            <a:avLst/>
          </a:prstGeom>
        </p:spPr>
      </p:pic>
      <p:sp>
        <p:nvSpPr>
          <p:cNvPr id="5" name="Прямоугольник 11">
            <a:extLst>
              <a:ext uri="{FF2B5EF4-FFF2-40B4-BE49-F238E27FC236}">
                <a16:creationId xmlns:a16="http://schemas.microsoft.com/office/drawing/2014/main" id="{3955A174-3DE3-4DB3-A24B-7525F2245B76}"/>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JUMSTART</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1912344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C1BD74B7-213F-45D7-BFBD-EE0A538B8086}"/>
              </a:ext>
            </a:extLst>
          </p:cNvPr>
          <p:cNvPicPr>
            <a:picLocks noChangeAspect="1"/>
          </p:cNvPicPr>
          <p:nvPr/>
        </p:nvPicPr>
        <p:blipFill>
          <a:blip r:embed="rId2"/>
          <a:stretch>
            <a:fillRect/>
          </a:stretch>
        </p:blipFill>
        <p:spPr>
          <a:xfrm>
            <a:off x="437534" y="2142730"/>
            <a:ext cx="11316929" cy="4066880"/>
          </a:xfrm>
          <a:prstGeom prst="rect">
            <a:avLst/>
          </a:prstGeom>
        </p:spPr>
      </p:pic>
      <p:sp>
        <p:nvSpPr>
          <p:cNvPr id="5" name="Прямоугольник 11">
            <a:extLst>
              <a:ext uri="{FF2B5EF4-FFF2-40B4-BE49-F238E27FC236}">
                <a16:creationId xmlns:a16="http://schemas.microsoft.com/office/drawing/2014/main" id="{0A547487-A117-4C4A-8D65-F4794398DF29}"/>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WILL FIND MANY MODELS GROUPED BASED ON DATA TYPES, PROBLEM TYPES, AND FRAMEWORKS</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116959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57C8F19-4A9F-4E7D-85EF-D4B9C33E3D0F}"/>
              </a:ext>
            </a:extLst>
          </p:cNvPr>
          <p:cNvPicPr>
            <a:picLocks noChangeAspect="1"/>
          </p:cNvPicPr>
          <p:nvPr/>
        </p:nvPicPr>
        <p:blipFill>
          <a:blip r:embed="rId2"/>
          <a:stretch>
            <a:fillRect/>
          </a:stretch>
        </p:blipFill>
        <p:spPr>
          <a:xfrm>
            <a:off x="589934" y="2091600"/>
            <a:ext cx="10864645" cy="4144730"/>
          </a:xfrm>
          <a:prstGeom prst="rect">
            <a:avLst/>
          </a:prstGeom>
        </p:spPr>
      </p:pic>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NOTEBOOK TO LAUNCH A JUPYTER NOTEBOOK</a:t>
            </a:r>
            <a:endParaRPr lang="en-US" sz="2000" b="1" kern="1200" dirty="0">
              <a:solidFill>
                <a:srgbClr val="FF0000"/>
              </a:solidFill>
              <a:latin typeface="Montserrat" charset="0"/>
              <a:ea typeface="+mn-ea"/>
            </a:endParaRPr>
          </a:p>
        </p:txBody>
      </p:sp>
    </p:spTree>
    <p:extLst>
      <p:ext uri="{BB962C8B-B14F-4D97-AF65-F5344CB8AC3E}">
        <p14:creationId xmlns:p14="http://schemas.microsoft.com/office/powerpoint/2010/main" val="3764366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RUN YOUR FIRST CODE IN SAGEMAKER STUDIO</a:t>
            </a:r>
            <a:endParaRPr lang="en-US" sz="2000" b="1" kern="1200" dirty="0">
              <a:solidFill>
                <a:srgbClr val="FF0000"/>
              </a:solidFill>
              <a:latin typeface="Montserrat" charset="0"/>
              <a:ea typeface="+mn-ea"/>
            </a:endParaRPr>
          </a:p>
        </p:txBody>
      </p:sp>
      <p:pic>
        <p:nvPicPr>
          <p:cNvPr id="4" name="Picture 3">
            <a:extLst>
              <a:ext uri="{FF2B5EF4-FFF2-40B4-BE49-F238E27FC236}">
                <a16:creationId xmlns:a16="http://schemas.microsoft.com/office/drawing/2014/main" id="{1529064B-9EF0-4C65-BA29-B789C7E62251}"/>
              </a:ext>
            </a:extLst>
          </p:cNvPr>
          <p:cNvPicPr>
            <a:picLocks noChangeAspect="1"/>
          </p:cNvPicPr>
          <p:nvPr/>
        </p:nvPicPr>
        <p:blipFill>
          <a:blip r:embed="rId2"/>
          <a:stretch>
            <a:fillRect/>
          </a:stretch>
        </p:blipFill>
        <p:spPr>
          <a:xfrm>
            <a:off x="352544" y="1942332"/>
            <a:ext cx="11486911" cy="3858700"/>
          </a:xfrm>
          <a:prstGeom prst="rect">
            <a:avLst/>
          </a:prstGeom>
        </p:spPr>
      </p:pic>
    </p:spTree>
    <p:extLst>
      <p:ext uri="{BB962C8B-B14F-4D97-AF65-F5344CB8AC3E}">
        <p14:creationId xmlns:p14="http://schemas.microsoft.com/office/powerpoint/2010/main" val="2837795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1323439"/>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TERMINATATION OF SAGEMAKER STUDIO IS DIFFERENT COMPARED TO A REGULAR SAGEMAKER INSTANCE. YOU WILL NEED TO CLIK ON POWER OFF BUTTON </a:t>
            </a:r>
            <a:r>
              <a:rPr lang="en-US" sz="2000" b="1" kern="1200" dirty="0">
                <a:solidFill>
                  <a:srgbClr val="FF0000"/>
                </a:solidFill>
                <a:latin typeface="Montserrat" charset="0"/>
                <a:ea typeface="+mn-ea"/>
              </a:rPr>
              <a:t>[IMPORTANT]</a:t>
            </a:r>
            <a:r>
              <a:rPr lang="en-US" sz="2000" kern="1200" dirty="0">
                <a:solidFill>
                  <a:srgbClr val="FF9900"/>
                </a:solidFill>
                <a:latin typeface="Montserrat" charset="0"/>
                <a:ea typeface="+mn-ea"/>
              </a:rPr>
              <a:t>. </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47572982-CE49-427E-9A28-E38EDBB0E51C}"/>
              </a:ext>
            </a:extLst>
          </p:cNvPr>
          <p:cNvPicPr>
            <a:picLocks noChangeAspect="1"/>
          </p:cNvPicPr>
          <p:nvPr/>
        </p:nvPicPr>
        <p:blipFill>
          <a:blip r:embed="rId2"/>
          <a:stretch>
            <a:fillRect/>
          </a:stretch>
        </p:blipFill>
        <p:spPr>
          <a:xfrm>
            <a:off x="344899" y="2469395"/>
            <a:ext cx="11502200" cy="3762836"/>
          </a:xfrm>
          <a:prstGeom prst="rect">
            <a:avLst/>
          </a:prstGeom>
        </p:spPr>
      </p:pic>
    </p:spTree>
    <p:extLst>
      <p:ext uri="{BB962C8B-B14F-4D97-AF65-F5344CB8AC3E}">
        <p14:creationId xmlns:p14="http://schemas.microsoft.com/office/powerpoint/2010/main" val="3341514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SHUTDOWN ALL</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1C27BD05-BBE2-4454-922F-EEC6B801D01D}"/>
              </a:ext>
            </a:extLst>
          </p:cNvPr>
          <p:cNvPicPr>
            <a:picLocks noChangeAspect="1"/>
          </p:cNvPicPr>
          <p:nvPr/>
        </p:nvPicPr>
        <p:blipFill>
          <a:blip r:embed="rId2"/>
          <a:stretch>
            <a:fillRect/>
          </a:stretch>
        </p:blipFill>
        <p:spPr>
          <a:xfrm>
            <a:off x="766916" y="1676861"/>
            <a:ext cx="11208774" cy="4148672"/>
          </a:xfrm>
          <a:prstGeom prst="rect">
            <a:avLst/>
          </a:prstGeom>
        </p:spPr>
      </p:pic>
    </p:spTree>
    <p:extLst>
      <p:ext uri="{BB962C8B-B14F-4D97-AF65-F5344CB8AC3E}">
        <p14:creationId xmlns:p14="http://schemas.microsoft.com/office/powerpoint/2010/main" val="3024434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3191698" y="1237923"/>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YOU’RE GOOD TO GO! NO ADDITIONAL CHARGES WILL BE INCURRED!</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36CC3544-EFC5-4D1C-889F-B770D1F542A3}"/>
              </a:ext>
            </a:extLst>
          </p:cNvPr>
          <p:cNvPicPr>
            <a:picLocks noChangeAspect="1"/>
          </p:cNvPicPr>
          <p:nvPr/>
        </p:nvPicPr>
        <p:blipFill>
          <a:blip r:embed="rId2"/>
          <a:stretch>
            <a:fillRect/>
          </a:stretch>
        </p:blipFill>
        <p:spPr>
          <a:xfrm>
            <a:off x="392832" y="2083106"/>
            <a:ext cx="10943303" cy="3615629"/>
          </a:xfrm>
          <a:prstGeom prst="rect">
            <a:avLst/>
          </a:prstGeom>
        </p:spPr>
      </p:pic>
    </p:spTree>
    <p:extLst>
      <p:ext uri="{BB962C8B-B14F-4D97-AF65-F5344CB8AC3E}">
        <p14:creationId xmlns:p14="http://schemas.microsoft.com/office/powerpoint/2010/main" val="227598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8ADCE0-F30B-B64A-9ADB-0416638B15A7}"/>
              </a:ext>
            </a:extLst>
          </p:cNvPr>
          <p:cNvSpPr txBox="1">
            <a:spLocks/>
          </p:cNvSpPr>
          <p:nvPr/>
        </p:nvSpPr>
        <p:spPr>
          <a:xfrm>
            <a:off x="366865" y="639974"/>
            <a:ext cx="9981246" cy="4847481"/>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285750" indent="-285750">
              <a:buFont typeface="Arial" panose="020B0604020202020204" pitchFamily="34" charset="0"/>
              <a:buChar char="•"/>
              <a:defRPr sz="2000" kern="1200">
                <a:solidFill>
                  <a:schemeClr val="tx1"/>
                </a:solidFill>
                <a:latin typeface="Montserrat" charset="0"/>
                <a:ea typeface="+mn-ea"/>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t>Two components are present in Amazon </a:t>
            </a:r>
            <a:r>
              <a:rPr lang="en-CA" dirty="0" err="1"/>
              <a:t>SageMaker</a:t>
            </a:r>
            <a:r>
              <a:rPr lang="en-CA" dirty="0"/>
              <a:t>: </a:t>
            </a:r>
          </a:p>
          <a:p>
            <a:pPr marL="800100" lvl="1" indent="-342900" algn="l">
              <a:buFont typeface="Courier New" panose="02070309020205020404" pitchFamily="49" charset="0"/>
              <a:buChar char="o"/>
            </a:pPr>
            <a:r>
              <a:rPr lang="en-CA" dirty="0">
                <a:latin typeface="Montserrat" charset="0"/>
                <a:cs typeface="Arial"/>
              </a:rPr>
              <a:t>Model training </a:t>
            </a:r>
          </a:p>
          <a:p>
            <a:pPr marL="800100" lvl="1" indent="-342900" algn="l">
              <a:buFont typeface="Courier New" panose="02070309020205020404" pitchFamily="49" charset="0"/>
              <a:buChar char="o"/>
            </a:pPr>
            <a:r>
              <a:rPr lang="en-CA" dirty="0">
                <a:latin typeface="Montserrat" charset="0"/>
                <a:cs typeface="Arial"/>
              </a:rPr>
              <a:t>Model deployment</a:t>
            </a:r>
          </a:p>
          <a:p>
            <a:r>
              <a:rPr lang="en-CA" dirty="0"/>
              <a:t>To start training an AI/ML model using Amazon </a:t>
            </a:r>
            <a:r>
              <a:rPr lang="en-CA" dirty="0" err="1"/>
              <a:t>SageMaker</a:t>
            </a:r>
            <a:r>
              <a:rPr lang="en-CA" dirty="0"/>
              <a:t>, you will need to create a training job with the following:</a:t>
            </a:r>
          </a:p>
          <a:p>
            <a:pPr marL="800100" lvl="1" indent="-342900" algn="l">
              <a:buFont typeface="Courier New" panose="02070309020205020404" pitchFamily="49" charset="0"/>
              <a:buChar char="o"/>
            </a:pPr>
            <a:r>
              <a:rPr lang="en-CA" dirty="0">
                <a:latin typeface="Montserrat" charset="0"/>
                <a:cs typeface="Arial"/>
              </a:rPr>
              <a:t>Amazon S3 bucket URL (training data): where training data is located.</a:t>
            </a:r>
          </a:p>
          <a:p>
            <a:pPr marL="800100" lvl="1" indent="-342900" algn="l">
              <a:buFont typeface="Courier New" panose="02070309020205020404" pitchFamily="49" charset="0"/>
              <a:buChar char="o"/>
            </a:pPr>
            <a:r>
              <a:rPr lang="en-CA" dirty="0">
                <a:latin typeface="Montserrat" charset="0"/>
                <a:cs typeface="Arial"/>
              </a:rPr>
              <a:t>Compute resources: Amazon </a:t>
            </a:r>
            <a:r>
              <a:rPr lang="en-CA" dirty="0" err="1">
                <a:latin typeface="Montserrat" charset="0"/>
                <a:cs typeface="Arial"/>
              </a:rPr>
              <a:t>SageMaker</a:t>
            </a:r>
            <a:r>
              <a:rPr lang="en-CA" dirty="0">
                <a:latin typeface="Montserrat" charset="0"/>
                <a:cs typeface="Arial"/>
              </a:rPr>
              <a:t> will train the model using instances managed by Amazon </a:t>
            </a:r>
            <a:r>
              <a:rPr lang="en-CA" dirty="0" err="1">
                <a:latin typeface="Montserrat" charset="0"/>
                <a:cs typeface="Arial"/>
              </a:rPr>
              <a:t>SageMaker</a:t>
            </a:r>
            <a:r>
              <a:rPr lang="en-CA" dirty="0">
                <a:latin typeface="Montserrat" charset="0"/>
                <a:cs typeface="Arial"/>
              </a:rPr>
              <a:t>.</a:t>
            </a:r>
          </a:p>
          <a:p>
            <a:pPr marL="800100" lvl="1" indent="-342900" algn="l">
              <a:buFont typeface="Courier New" panose="02070309020205020404" pitchFamily="49" charset="0"/>
              <a:buChar char="o"/>
            </a:pPr>
            <a:r>
              <a:rPr lang="en-CA" dirty="0">
                <a:latin typeface="Montserrat" charset="0"/>
                <a:cs typeface="Arial"/>
              </a:rPr>
              <a:t>Amazon S3 bucket URL (Output): this bucket will host the output from the training.</a:t>
            </a:r>
          </a:p>
          <a:p>
            <a:pPr marL="800100" lvl="1" indent="-342900" algn="l">
              <a:buFont typeface="Courier New" panose="02070309020205020404" pitchFamily="49" charset="0"/>
              <a:buChar char="o"/>
            </a:pPr>
            <a:r>
              <a:rPr lang="en-CA" dirty="0">
                <a:latin typeface="Montserrat" charset="0"/>
                <a:cs typeface="Arial"/>
              </a:rPr>
              <a:t>Amazon Elastic Container Registry path: where training code is stored. </a:t>
            </a:r>
          </a:p>
          <a:p>
            <a:r>
              <a:rPr lang="en-CA" dirty="0"/>
              <a:t>Amazon </a:t>
            </a:r>
            <a:r>
              <a:rPr lang="en-CA" dirty="0" err="1"/>
              <a:t>SageMaker</a:t>
            </a:r>
            <a:r>
              <a:rPr lang="en-CA" dirty="0"/>
              <a:t> uses: (1) training code and (2) training dataset to train the model. </a:t>
            </a:r>
          </a:p>
          <a:p>
            <a:r>
              <a:rPr lang="en-CA" dirty="0"/>
              <a:t>Amazon </a:t>
            </a:r>
            <a:r>
              <a:rPr lang="en-CA" dirty="0" err="1"/>
              <a:t>SageMaker</a:t>
            </a:r>
            <a:r>
              <a:rPr lang="en-CA" dirty="0"/>
              <a:t> saves the trained model artifacts in an S3 bucket.</a:t>
            </a:r>
          </a:p>
          <a:p>
            <a:endParaRPr lang="en-CA" dirty="0"/>
          </a:p>
        </p:txBody>
      </p:sp>
      <p:sp>
        <p:nvSpPr>
          <p:cNvPr id="5" name="Title 1">
            <a:extLst>
              <a:ext uri="{FF2B5EF4-FFF2-40B4-BE49-F238E27FC236}">
                <a16:creationId xmlns:a16="http://schemas.microsoft.com/office/drawing/2014/main" id="{F3EC035A-67DD-9546-BE01-559850AC9499}"/>
              </a:ext>
            </a:extLst>
          </p:cNvPr>
          <p:cNvSpPr txBox="1">
            <a:spLocks/>
          </p:cNvSpPr>
          <p:nvPr/>
        </p:nvSpPr>
        <p:spPr>
          <a:xfrm>
            <a:off x="366866" y="200994"/>
            <a:ext cx="8687770" cy="523220"/>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AMAZON SAGEMAKER COMPONENTS</a:t>
            </a:r>
          </a:p>
        </p:txBody>
      </p:sp>
      <p:sp>
        <p:nvSpPr>
          <p:cNvPr id="6" name="Rectangle 5">
            <a:extLst>
              <a:ext uri="{FF2B5EF4-FFF2-40B4-BE49-F238E27FC236}">
                <a16:creationId xmlns:a16="http://schemas.microsoft.com/office/drawing/2014/main" id="{B7E64280-D48F-DE44-BFF7-C45F61ADA998}"/>
              </a:ext>
            </a:extLst>
          </p:cNvPr>
          <p:cNvSpPr/>
          <p:nvPr/>
        </p:nvSpPr>
        <p:spPr>
          <a:xfrm>
            <a:off x="1160576" y="6409929"/>
            <a:ext cx="9508616" cy="307777"/>
          </a:xfrm>
          <a:prstGeom prst="rect">
            <a:avLst/>
          </a:prstGeom>
        </p:spPr>
        <p:txBody>
          <a:bodyPr wrap="square">
            <a:spAutoFit/>
          </a:bodyPr>
          <a:lstStyle/>
          <a:p>
            <a:r>
              <a:rPr lang="en-US" dirty="0">
                <a:solidFill>
                  <a:srgbClr val="002060"/>
                </a:solidFill>
                <a:hlinkClick r:id="rId2">
                  <a:extLst>
                    <a:ext uri="{A12FA001-AC4F-418D-AE19-62706E023703}">
                      <ahyp:hlinkClr xmlns:ahyp="http://schemas.microsoft.com/office/drawing/2018/hyperlinkcolor" val="tx"/>
                    </a:ext>
                  </a:extLst>
                </a:hlinkClick>
              </a:rPr>
              <a:t>Source: https://docs.aws.amazon.com/sagemaker/latest/dg/how-it-works-training.html</a:t>
            </a:r>
            <a:endParaRPr lang="en-US" dirty="0">
              <a:solidFill>
                <a:srgbClr val="002060"/>
              </a:solidFill>
            </a:endParaRPr>
          </a:p>
        </p:txBody>
      </p:sp>
    </p:spTree>
    <p:extLst>
      <p:ext uri="{BB962C8B-B14F-4D97-AF65-F5344CB8AC3E}">
        <p14:creationId xmlns:p14="http://schemas.microsoft.com/office/powerpoint/2010/main" val="3920155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0" y="1002690"/>
            <a:ext cx="5345605" cy="3170099"/>
            <a:chOff x="544020" y="604737"/>
            <a:chExt cx="5345605"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604737"/>
              <a:ext cx="5345605"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#5 (SAGEMAKER CANVAS OVERVIEW)</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218725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0D6176-068D-452A-ACCB-2B903437495F}"/>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WHAT IS AWS SAGEMAKER CANVAS? </a:t>
            </a:r>
          </a:p>
        </p:txBody>
      </p:sp>
      <p:sp>
        <p:nvSpPr>
          <p:cNvPr id="8" name="Rectangle 7">
            <a:extLst>
              <a:ext uri="{FF2B5EF4-FFF2-40B4-BE49-F238E27FC236}">
                <a16:creationId xmlns:a16="http://schemas.microsoft.com/office/drawing/2014/main" id="{7A63F415-9DCA-410C-9CD3-49995ED8F17B}"/>
              </a:ext>
            </a:extLst>
          </p:cNvPr>
          <p:cNvSpPr/>
          <p:nvPr/>
        </p:nvSpPr>
        <p:spPr>
          <a:xfrm>
            <a:off x="152399" y="801849"/>
            <a:ext cx="11240539" cy="1323439"/>
          </a:xfrm>
          <a:prstGeom prst="rect">
            <a:avLst/>
          </a:prstGeom>
        </p:spPr>
        <p:txBody>
          <a:bodyPr wrap="square">
            <a:spAutoFit/>
          </a:bodyPr>
          <a:lstStyle/>
          <a:p>
            <a:pPr marL="342900" indent="-342900">
              <a:buFont typeface="Arial" panose="020B0604020202020204" pitchFamily="34" charset="0"/>
              <a:buChar char="•"/>
            </a:pPr>
            <a:r>
              <a:rPr lang="en-CA" sz="2000" dirty="0">
                <a:latin typeface="Montserrat" panose="02000505000000020004" pitchFamily="2" charset="0"/>
              </a:rPr>
              <a:t>AWS </a:t>
            </a:r>
            <a:r>
              <a:rPr lang="en-CA" sz="2000" dirty="0" err="1">
                <a:latin typeface="Montserrat" panose="02000505000000020004" pitchFamily="2" charset="0"/>
              </a:rPr>
              <a:t>SageMaker</a:t>
            </a:r>
            <a:r>
              <a:rPr lang="en-CA" sz="2000" dirty="0">
                <a:latin typeface="Montserrat" panose="02000505000000020004" pitchFamily="2" charset="0"/>
              </a:rPr>
              <a:t> Canvas empowers anyone to build, train and test a machine learning model without writing a single line of code!</a:t>
            </a:r>
          </a:p>
          <a:p>
            <a:pPr marL="342900" indent="-342900">
              <a:buFont typeface="Arial" panose="020B0604020202020204" pitchFamily="34" charset="0"/>
              <a:buChar char="•"/>
            </a:pPr>
            <a:r>
              <a:rPr lang="en-CA" sz="2000" dirty="0">
                <a:latin typeface="Montserrat" panose="02000505000000020004" pitchFamily="2" charset="0"/>
              </a:rPr>
              <a:t>With AWS Canvas, anyone can:</a:t>
            </a:r>
          </a:p>
          <a:p>
            <a:pPr marL="342900" indent="-342900">
              <a:buFont typeface="Arial" panose="020B0604020202020204" pitchFamily="34" charset="0"/>
              <a:buChar char="•"/>
            </a:pPr>
            <a:endParaRPr lang="en-CA" sz="2000" dirty="0">
              <a:latin typeface="Montserrat" panose="02000505000000020004" pitchFamily="2" charset="0"/>
            </a:endParaRPr>
          </a:p>
        </p:txBody>
      </p:sp>
      <p:sp>
        <p:nvSpPr>
          <p:cNvPr id="10" name="TextBox 9">
            <a:extLst>
              <a:ext uri="{FF2B5EF4-FFF2-40B4-BE49-F238E27FC236}">
                <a16:creationId xmlns:a16="http://schemas.microsoft.com/office/drawing/2014/main" id="{3D429161-1AAE-4E2D-AFA2-4456D0D9E8AD}"/>
              </a:ext>
            </a:extLst>
          </p:cNvPr>
          <p:cNvSpPr txBox="1"/>
          <p:nvPr/>
        </p:nvSpPr>
        <p:spPr>
          <a:xfrm>
            <a:off x="619696" y="1768418"/>
            <a:ext cx="9057246" cy="1631216"/>
          </a:xfrm>
          <a:prstGeom prst="rect">
            <a:avLst/>
          </a:prstGeom>
          <a:noFill/>
        </p:spPr>
        <p:txBody>
          <a:bodyPr wrap="square">
            <a:spAutoFit/>
          </a:bodyPr>
          <a:lstStyle/>
          <a:p>
            <a:pPr marL="342900" lvl="8" indent="-342900">
              <a:buFont typeface="Courier New" panose="02070309020205020404" pitchFamily="49" charset="0"/>
              <a:buChar char="o"/>
            </a:pPr>
            <a:r>
              <a:rPr lang="en-US" sz="2000" dirty="0">
                <a:latin typeface="Montserrat" panose="02000505000000020004" pitchFamily="2" charset="0"/>
              </a:rPr>
              <a:t>Import data from S3 or any other source</a:t>
            </a:r>
          </a:p>
          <a:p>
            <a:pPr marL="342900" lvl="8" indent="-342900">
              <a:buFont typeface="Courier New" panose="02070309020205020404" pitchFamily="49" charset="0"/>
              <a:buChar char="o"/>
            </a:pPr>
            <a:r>
              <a:rPr lang="en-US" sz="2000" dirty="0">
                <a:latin typeface="Montserrat" panose="02000505000000020004" pitchFamily="2" charset="0"/>
              </a:rPr>
              <a:t>Build an AI/ML model</a:t>
            </a:r>
          </a:p>
          <a:p>
            <a:pPr marL="342900" lvl="8" indent="-342900">
              <a:buFont typeface="Courier New" panose="02070309020205020404" pitchFamily="49" charset="0"/>
              <a:buChar char="o"/>
            </a:pPr>
            <a:r>
              <a:rPr lang="en-US" sz="2000" dirty="0">
                <a:latin typeface="Montserrat" panose="02000505000000020004" pitchFamily="2" charset="0"/>
              </a:rPr>
              <a:t>Assess model performance</a:t>
            </a:r>
          </a:p>
          <a:p>
            <a:pPr marL="342900" lvl="8" indent="-342900">
              <a:buFont typeface="Courier New" panose="02070309020205020404" pitchFamily="49" charset="0"/>
              <a:buChar char="o"/>
            </a:pPr>
            <a:r>
              <a:rPr lang="en-CA" sz="2000" dirty="0">
                <a:latin typeface="Montserrat" panose="02000505000000020004" pitchFamily="2" charset="0"/>
              </a:rPr>
              <a:t>Perform inference and generate predictions</a:t>
            </a:r>
          </a:p>
          <a:p>
            <a:pPr marL="342900" lvl="8" indent="-342900">
              <a:buFont typeface="Courier New" panose="02070309020205020404" pitchFamily="49" charset="0"/>
              <a:buChar char="o"/>
            </a:pPr>
            <a:r>
              <a:rPr lang="en-CA" sz="2000" dirty="0">
                <a:latin typeface="Montserrat" panose="02000505000000020004" pitchFamily="2" charset="0"/>
              </a:rPr>
              <a:t>Export model to </a:t>
            </a:r>
            <a:r>
              <a:rPr lang="en-CA" sz="2000" dirty="0" err="1">
                <a:latin typeface="Montserrat" panose="02000505000000020004" pitchFamily="2" charset="0"/>
              </a:rPr>
              <a:t>SageMaker</a:t>
            </a:r>
            <a:r>
              <a:rPr lang="en-CA" sz="2000" dirty="0">
                <a:latin typeface="Montserrat" panose="02000505000000020004" pitchFamily="2" charset="0"/>
              </a:rPr>
              <a:t> Studio </a:t>
            </a:r>
          </a:p>
        </p:txBody>
      </p:sp>
      <p:sp>
        <p:nvSpPr>
          <p:cNvPr id="12" name="TextBox 11">
            <a:extLst>
              <a:ext uri="{FF2B5EF4-FFF2-40B4-BE49-F238E27FC236}">
                <a16:creationId xmlns:a16="http://schemas.microsoft.com/office/drawing/2014/main" id="{E09B4857-066E-42CD-8053-43C8BA5BBE30}"/>
              </a:ext>
            </a:extLst>
          </p:cNvPr>
          <p:cNvSpPr txBox="1"/>
          <p:nvPr/>
        </p:nvSpPr>
        <p:spPr>
          <a:xfrm>
            <a:off x="930529" y="5040488"/>
            <a:ext cx="8081962" cy="1015663"/>
          </a:xfrm>
          <a:prstGeom prst="rect">
            <a:avLst/>
          </a:prstGeom>
        </p:spPr>
        <p:txBody>
          <a:bodyPr wrap="square">
            <a:spAutoFit/>
          </a:bodyPr>
          <a:lstStyle>
            <a:defPPr marR="0" lvl="0" algn="l" rtl="0">
              <a:lnSpc>
                <a:spcPct val="100000"/>
              </a:lnSpc>
              <a:spcBef>
                <a:spcPts val="0"/>
              </a:spcBef>
              <a:spcAft>
                <a:spcPts val="0"/>
              </a:spcAft>
            </a:defPPr>
            <a:lvl1pPr marL="342900" indent="-342900">
              <a:buFont typeface="Arial" panose="020B0604020202020204" pitchFamily="34" charset="0"/>
              <a:buChar char="•"/>
              <a:defRPr sz="2000">
                <a:latin typeface="Montserrat" panose="02000505000000020004" pitchFamily="2" charset="0"/>
              </a:defRPr>
            </a:lvl1pPr>
          </a:lstStyle>
          <a:p>
            <a:r>
              <a:rPr lang="en-US" dirty="0"/>
              <a:t>AWS </a:t>
            </a:r>
            <a:r>
              <a:rPr lang="en-US" dirty="0" err="1"/>
              <a:t>SageMaker</a:t>
            </a:r>
            <a:r>
              <a:rPr lang="en-US" dirty="0"/>
              <a:t> Canvas Documentation:</a:t>
            </a:r>
          </a:p>
          <a:p>
            <a:pPr marL="0" indent="0">
              <a:buNone/>
            </a:pPr>
            <a:r>
              <a:rPr lang="en-US" dirty="0">
                <a:hlinkClick r:id="rId2"/>
              </a:rPr>
              <a:t>https://aws.amazon.com/sagemaker/canvas/</a:t>
            </a:r>
            <a:endParaRPr lang="en-US" dirty="0"/>
          </a:p>
          <a:p>
            <a:endParaRPr lang="en-US" dirty="0"/>
          </a:p>
        </p:txBody>
      </p:sp>
    </p:spTree>
    <p:extLst>
      <p:ext uri="{BB962C8B-B14F-4D97-AF65-F5344CB8AC3E}">
        <p14:creationId xmlns:p14="http://schemas.microsoft.com/office/powerpoint/2010/main" val="2969942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16128" y="89963"/>
            <a:ext cx="12175089" cy="584775"/>
          </a:xfrm>
          <a:prstGeom prst="rect">
            <a:avLst/>
          </a:prstGeom>
        </p:spPr>
        <p:txBody>
          <a:bodyPr wrap="square">
            <a:spAutoFit/>
          </a:bodyPr>
          <a:lstStyle/>
          <a:p>
            <a:r>
              <a:rPr lang="en-US" sz="2800" b="1" kern="1200" dirty="0">
                <a:solidFill>
                  <a:srgbClr val="FF9F1C"/>
                </a:solidFill>
                <a:latin typeface="Montserrat" charset="0"/>
                <a:ea typeface="+mn-ea"/>
                <a:cs typeface="+mn-cs"/>
              </a:rPr>
              <a:t>PROJECT OVERVIEW: CONVERT °C TO °F</a:t>
            </a:r>
            <a:endParaRPr lang="ru-RU" sz="2800" b="1" kern="1200" dirty="0">
              <a:solidFill>
                <a:srgbClr val="FF9F1C"/>
              </a:solidFill>
              <a:latin typeface="Montserrat" charset="0"/>
              <a:ea typeface="+mn-ea"/>
              <a:cs typeface="+mn-cs"/>
            </a:endParaRPr>
          </a:p>
        </p:txBody>
      </p:sp>
      <p:sp>
        <p:nvSpPr>
          <p:cNvPr id="6" name="Прямоугольник 5"/>
          <p:cNvSpPr/>
          <p:nvPr/>
        </p:nvSpPr>
        <p:spPr>
          <a:xfrm>
            <a:off x="416128" y="641634"/>
            <a:ext cx="10257908" cy="2985433"/>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In this project, we will train a simple machine learning model to convert temperatures from Celsius to Fahrenheit using Amazon </a:t>
            </a:r>
            <a:r>
              <a:rPr lang="en-CA" sz="2000" kern="1200" dirty="0" err="1">
                <a:solidFill>
                  <a:schemeClr val="tx1"/>
                </a:solidFill>
                <a:latin typeface="Montserrat" charset="0"/>
                <a:ea typeface="+mn-ea"/>
              </a:rPr>
              <a:t>SageMaker</a:t>
            </a:r>
            <a:r>
              <a:rPr lang="en-CA" sz="2000" kern="1200" dirty="0">
                <a:solidFill>
                  <a:schemeClr val="tx1"/>
                </a:solidFill>
                <a:latin typeface="Montserrat" charset="0"/>
                <a:ea typeface="+mn-ea"/>
              </a:rPr>
              <a:t> Canvas.</a:t>
            </a:r>
          </a:p>
          <a:p>
            <a:pPr marL="285750" indent="-285750">
              <a:buFont typeface="Arial" panose="020B0604020202020204" pitchFamily="34" charset="0"/>
              <a:buChar char="•"/>
            </a:pPr>
            <a:r>
              <a:rPr lang="en-US" sz="2000" kern="1200" dirty="0" err="1">
                <a:solidFill>
                  <a:schemeClr val="tx1"/>
                </a:solidFill>
                <a:latin typeface="Montserrat" charset="0"/>
                <a:ea typeface="+mn-ea"/>
              </a:rPr>
              <a:t>SageMaker</a:t>
            </a:r>
            <a:r>
              <a:rPr lang="en-US" sz="2000" kern="1200" dirty="0">
                <a:solidFill>
                  <a:schemeClr val="tx1"/>
                </a:solidFill>
                <a:latin typeface="Montserrat" charset="0"/>
                <a:ea typeface="+mn-ea"/>
              </a:rPr>
              <a:t> Canvas allows anyone to build powerful ML models without writing any code or having any prior knowledge with AI/ML.</a:t>
            </a:r>
            <a:endParaRPr lang="en-CA" sz="2000" kern="1200" dirty="0">
              <a:solidFill>
                <a:schemeClr val="tx1"/>
              </a:solidFill>
              <a:latin typeface="Montserrat" charset="0"/>
              <a:ea typeface="+mn-ea"/>
            </a:endParaRPr>
          </a:p>
          <a:p>
            <a:pPr marL="285750" indent="-285750">
              <a:buFont typeface="Arial" panose="020B0604020202020204" pitchFamily="34" charset="0"/>
              <a:buChar char="•"/>
            </a:pPr>
            <a:r>
              <a:rPr lang="en-CA" sz="2000" kern="1200" dirty="0">
                <a:solidFill>
                  <a:schemeClr val="tx1"/>
                </a:solidFill>
                <a:latin typeface="Montserrat" charset="0"/>
                <a:ea typeface="+mn-ea"/>
              </a:rPr>
              <a:t>The equation is as follows: </a:t>
            </a:r>
          </a:p>
          <a:p>
            <a:r>
              <a:rPr lang="en-CA" sz="2400" b="1" kern="1200" dirty="0">
                <a:solidFill>
                  <a:schemeClr val="tx1"/>
                </a:solidFill>
                <a:latin typeface="Montserrat" charset="0"/>
                <a:ea typeface="+mn-ea"/>
              </a:rPr>
              <a:t>		T(°F) = T(°C) × 9/5 + 32</a:t>
            </a: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r>
              <a:rPr lang="en-CA" sz="2000" kern="1200" dirty="0">
                <a:solidFill>
                  <a:schemeClr val="tx1"/>
                </a:solidFill>
                <a:latin typeface="Montserrat" charset="0"/>
                <a:ea typeface="+mn-ea"/>
              </a:rPr>
              <a:t>For Example, let's convert 0°C Celsius temperature to Fahrenheit: </a:t>
            </a:r>
          </a:p>
          <a:p>
            <a:r>
              <a:rPr lang="en-CA" sz="2400" b="1" kern="1200" dirty="0">
                <a:solidFill>
                  <a:schemeClr val="tx1"/>
                </a:solidFill>
                <a:latin typeface="Montserrat" charset="0"/>
                <a:ea typeface="+mn-ea"/>
              </a:rPr>
              <a:t>		 T(°F) = (0°C × 9/5) + 32 = 32°F</a:t>
            </a:r>
            <a:endParaRPr lang="ru-RU" sz="2400" b="1" kern="1200" dirty="0">
              <a:solidFill>
                <a:schemeClr val="tx1"/>
              </a:solidFill>
              <a:latin typeface="Montserrat" charset="0"/>
              <a:ea typeface="+mn-ea"/>
            </a:endParaRPr>
          </a:p>
        </p:txBody>
      </p:sp>
      <p:pic>
        <p:nvPicPr>
          <p:cNvPr id="1028" name="Picture 4" descr="File:Thermometer C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4264" y="1529988"/>
            <a:ext cx="1868362" cy="32493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12519" y="5931556"/>
            <a:ext cx="5901359" cy="307777"/>
          </a:xfrm>
          <a:prstGeom prst="rect">
            <a:avLst/>
          </a:prstGeom>
        </p:spPr>
        <p:txBody>
          <a:bodyPr wrap="none">
            <a:spAutoFit/>
          </a:bodyPr>
          <a:lstStyle/>
          <a:p>
            <a:r>
              <a:rPr lang="en-CA" sz="1400" b="1" dirty="0"/>
              <a:t>Image Source: </a:t>
            </a:r>
            <a:r>
              <a:rPr lang="en-CA" sz="1400" dirty="0"/>
              <a:t>https://commons.wikimedia.org/wiki/File:Thermometer_CF.svg</a:t>
            </a:r>
          </a:p>
        </p:txBody>
      </p:sp>
    </p:spTree>
    <p:extLst>
      <p:ext uri="{BB962C8B-B14F-4D97-AF65-F5344CB8AC3E}">
        <p14:creationId xmlns:p14="http://schemas.microsoft.com/office/powerpoint/2010/main" val="841186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416085" y="645165"/>
            <a:ext cx="11595400" cy="1631216"/>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The objective is to predict the value of one variable Y based on another variable X.</a:t>
            </a:r>
          </a:p>
          <a:p>
            <a:pPr marL="285750" indent="-285750">
              <a:buFont typeface="Arial" panose="020B0604020202020204" pitchFamily="34" charset="0"/>
              <a:buChar char="•"/>
            </a:pPr>
            <a:r>
              <a:rPr lang="en-CA" sz="2000" kern="1200" dirty="0">
                <a:solidFill>
                  <a:schemeClr val="tx1"/>
                </a:solidFill>
                <a:latin typeface="Montserrat" charset="0"/>
                <a:ea typeface="+mn-ea"/>
              </a:rPr>
              <a:t>X is called the independent variable and Y is called the dependant variable.</a:t>
            </a:r>
          </a:p>
          <a:p>
            <a:pPr marL="285750" indent="-285750">
              <a:buFont typeface="Arial" panose="020B0604020202020204" pitchFamily="34" charset="0"/>
              <a:buChar char="•"/>
            </a:pPr>
            <a:r>
              <a:rPr lang="en-CA" sz="2000" kern="1200" dirty="0">
                <a:solidFill>
                  <a:schemeClr val="tx1"/>
                </a:solidFill>
                <a:latin typeface="Montserrat" charset="0"/>
                <a:ea typeface="+mn-ea"/>
              </a:rPr>
              <a:t>This is called “Regression” and it will be covered in much more detail in later sections of the course.</a:t>
            </a:r>
          </a:p>
          <a:p>
            <a:pPr marL="285750" indent="-285750">
              <a:buFont typeface="Arial" panose="020B0604020202020204" pitchFamily="34" charset="0"/>
              <a:buChar char="•"/>
            </a:pPr>
            <a:endParaRPr lang="en-CA" sz="2000" kern="1200" dirty="0">
              <a:solidFill>
                <a:schemeClr val="tx1"/>
              </a:solidFill>
              <a:latin typeface="Montserrat" charset="0"/>
              <a:ea typeface="+mn-ea"/>
            </a:endParaRPr>
          </a:p>
        </p:txBody>
      </p:sp>
      <p:cxnSp>
        <p:nvCxnSpPr>
          <p:cNvPr id="7" name="Straight Arrow Connector 6"/>
          <p:cNvCxnSpPr/>
          <p:nvPr/>
        </p:nvCxnSpPr>
        <p:spPr>
          <a:xfrm flipV="1">
            <a:off x="4264123" y="6072527"/>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292698" y="2690514"/>
            <a:ext cx="13526" cy="3416611"/>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929490" y="4862994"/>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5411182" y="4559995"/>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672115" y="4940376"/>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102158" y="4014537"/>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7785040" y="3182535"/>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6841739" y="3685998"/>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983838" y="4192203"/>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178596" y="4475289"/>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7581317" y="3692481"/>
            <a:ext cx="284199" cy="300118"/>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4454822" y="6118625"/>
            <a:ext cx="3447547" cy="400110"/>
          </a:xfrm>
          <a:prstGeom prst="rect">
            <a:avLst/>
          </a:prstGeom>
          <a:noFill/>
        </p:spPr>
        <p:txBody>
          <a:bodyPr wrap="none" rtlCol="0">
            <a:spAutoFit/>
          </a:bodyPr>
          <a:lstStyle/>
          <a:p>
            <a:r>
              <a:rPr lang="en-CA" sz="2000" b="1" dirty="0"/>
              <a:t>TEMPERATURE IN CELSIUS (°C) </a:t>
            </a:r>
          </a:p>
        </p:txBody>
      </p:sp>
      <p:sp>
        <p:nvSpPr>
          <p:cNvPr id="20" name="TextBox 19"/>
          <p:cNvSpPr txBox="1"/>
          <p:nvPr/>
        </p:nvSpPr>
        <p:spPr>
          <a:xfrm rot="16200000">
            <a:off x="1985012" y="4142207"/>
            <a:ext cx="3937938" cy="400110"/>
          </a:xfrm>
          <a:prstGeom prst="rect">
            <a:avLst/>
          </a:prstGeom>
          <a:noFill/>
        </p:spPr>
        <p:txBody>
          <a:bodyPr wrap="none" rtlCol="0">
            <a:spAutoFit/>
          </a:bodyPr>
          <a:lstStyle/>
          <a:p>
            <a:r>
              <a:rPr lang="en-CA" sz="2000" b="1" dirty="0"/>
              <a:t>TEMPERATURE IN FAHRENHEIT (°F) </a:t>
            </a:r>
          </a:p>
        </p:txBody>
      </p:sp>
      <p:cxnSp>
        <p:nvCxnSpPr>
          <p:cNvPr id="21" name="Straight Connector 20"/>
          <p:cNvCxnSpPr/>
          <p:nvPr/>
        </p:nvCxnSpPr>
        <p:spPr>
          <a:xfrm flipH="1">
            <a:off x="4276539" y="3584753"/>
            <a:ext cx="3595707" cy="1951525"/>
          </a:xfrm>
          <a:prstGeom prst="line">
            <a:avLst/>
          </a:prstGeom>
          <a:ln w="57150">
            <a:solidFill>
              <a:srgbClr val="FF9F1C"/>
            </a:solidFill>
          </a:ln>
        </p:spPr>
        <p:style>
          <a:lnRef idx="1">
            <a:schemeClr val="accent1"/>
          </a:lnRef>
          <a:fillRef idx="0">
            <a:schemeClr val="accent1"/>
          </a:fillRef>
          <a:effectRef idx="0">
            <a:schemeClr val="accent1"/>
          </a:effectRef>
          <a:fontRef idx="minor">
            <a:schemeClr val="tx1"/>
          </a:fontRef>
        </p:style>
      </p:cxnSp>
      <p:sp>
        <p:nvSpPr>
          <p:cNvPr id="22" name="Прямоугольник 4"/>
          <p:cNvSpPr/>
          <p:nvPr/>
        </p:nvSpPr>
        <p:spPr>
          <a:xfrm>
            <a:off x="416128" y="89963"/>
            <a:ext cx="12175089" cy="584775"/>
          </a:xfrm>
          <a:prstGeom prst="rect">
            <a:avLst/>
          </a:prstGeom>
        </p:spPr>
        <p:txBody>
          <a:bodyPr wrap="square">
            <a:spAutoFit/>
          </a:bodyPr>
          <a:lstStyle/>
          <a:p>
            <a:r>
              <a:rPr lang="en-US" sz="2800" b="1" kern="1200" dirty="0">
                <a:solidFill>
                  <a:srgbClr val="FF9F1C"/>
                </a:solidFill>
                <a:latin typeface="Montserrat" charset="0"/>
                <a:ea typeface="+mn-ea"/>
                <a:cs typeface="+mn-cs"/>
              </a:rPr>
              <a:t>PROJECT OVERVIEW: CONVERT °C TO °F</a:t>
            </a:r>
            <a:endParaRPr lang="ru-RU" sz="2800" b="1" kern="1200" dirty="0">
              <a:solidFill>
                <a:srgbClr val="FF9F1C"/>
              </a:solidFill>
              <a:latin typeface="Montserrat" charset="0"/>
              <a:ea typeface="+mn-ea"/>
              <a:cs typeface="+mn-cs"/>
            </a:endParaRPr>
          </a:p>
        </p:txBody>
      </p:sp>
    </p:spTree>
    <p:extLst>
      <p:ext uri="{BB962C8B-B14F-4D97-AF65-F5344CB8AC3E}">
        <p14:creationId xmlns:p14="http://schemas.microsoft.com/office/powerpoint/2010/main" val="41769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0" y="1002690"/>
            <a:ext cx="5383705" cy="3170099"/>
            <a:chOff x="544020" y="604737"/>
            <a:chExt cx="5383705"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604737"/>
              <a:ext cx="5383705"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#6 (SAGEMAKER CANVAS DATA UPLOAD)</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844032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OPEN SAGEMAKER AND CLICK ON LAUNCH APP AND THEN CANVAS</a:t>
            </a:r>
            <a:endParaRPr lang="en-US" sz="2000" b="1" kern="1200" dirty="0">
              <a:solidFill>
                <a:srgbClr val="FF0000"/>
              </a:solidFill>
              <a:latin typeface="Montserrat" charset="0"/>
              <a:ea typeface="+mn-ea"/>
            </a:endParaRPr>
          </a:p>
        </p:txBody>
      </p:sp>
      <p:pic>
        <p:nvPicPr>
          <p:cNvPr id="7" name="Picture 6">
            <a:extLst>
              <a:ext uri="{FF2B5EF4-FFF2-40B4-BE49-F238E27FC236}">
                <a16:creationId xmlns:a16="http://schemas.microsoft.com/office/drawing/2014/main" id="{3D18E337-548C-4563-8ECB-90D47A471539}"/>
              </a:ext>
            </a:extLst>
          </p:cNvPr>
          <p:cNvPicPr>
            <a:picLocks noChangeAspect="1"/>
          </p:cNvPicPr>
          <p:nvPr/>
        </p:nvPicPr>
        <p:blipFill>
          <a:blip r:embed="rId2"/>
          <a:stretch>
            <a:fillRect/>
          </a:stretch>
        </p:blipFill>
        <p:spPr>
          <a:xfrm>
            <a:off x="757083" y="1759005"/>
            <a:ext cx="10854813" cy="3809243"/>
          </a:xfrm>
          <a:prstGeom prst="rect">
            <a:avLst/>
          </a:prstGeom>
        </p:spPr>
      </p:pic>
    </p:spTree>
    <p:extLst>
      <p:ext uri="{BB962C8B-B14F-4D97-AF65-F5344CB8AC3E}">
        <p14:creationId xmlns:p14="http://schemas.microsoft.com/office/powerpoint/2010/main" val="1692688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1907001" y="1097883"/>
            <a:ext cx="8892604"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IT MIGHT TAKE COUPLE OF MINUTES FOR SAGEMAKER CANVAS TO START. BE PATIENT IT’S WORTH IT!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C8CB2DDF-012B-41C3-9F22-FD306AE8FC7A}"/>
              </a:ext>
            </a:extLst>
          </p:cNvPr>
          <p:cNvPicPr>
            <a:picLocks noChangeAspect="1"/>
          </p:cNvPicPr>
          <p:nvPr/>
        </p:nvPicPr>
        <p:blipFill>
          <a:blip r:embed="rId2"/>
          <a:stretch>
            <a:fillRect/>
          </a:stretch>
        </p:blipFill>
        <p:spPr>
          <a:xfrm>
            <a:off x="1439556" y="1805769"/>
            <a:ext cx="9827493" cy="4580661"/>
          </a:xfrm>
          <a:prstGeom prst="rect">
            <a:avLst/>
          </a:prstGeom>
        </p:spPr>
      </p:pic>
    </p:spTree>
    <p:extLst>
      <p:ext uri="{BB962C8B-B14F-4D97-AF65-F5344CB8AC3E}">
        <p14:creationId xmlns:p14="http://schemas.microsoft.com/office/powerpoint/2010/main" val="2631549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HERE’S AMAZON SAGEMAKER CANVAS HOMEPAGE! LET’S UPLOAD THE DATA INTO S3 FIRST.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A143AC2C-5611-4ED5-929F-9C2704063354}"/>
              </a:ext>
            </a:extLst>
          </p:cNvPr>
          <p:cNvPicPr>
            <a:picLocks noChangeAspect="1"/>
          </p:cNvPicPr>
          <p:nvPr/>
        </p:nvPicPr>
        <p:blipFill>
          <a:blip r:embed="rId2"/>
          <a:stretch>
            <a:fillRect/>
          </a:stretch>
        </p:blipFill>
        <p:spPr>
          <a:xfrm>
            <a:off x="757084" y="1945767"/>
            <a:ext cx="11120284" cy="3783371"/>
          </a:xfrm>
          <a:prstGeom prst="rect">
            <a:avLst/>
          </a:prstGeom>
        </p:spPr>
      </p:pic>
    </p:spTree>
    <p:extLst>
      <p:ext uri="{BB962C8B-B14F-4D97-AF65-F5344CB8AC3E}">
        <p14:creationId xmlns:p14="http://schemas.microsoft.com/office/powerpoint/2010/main" val="1280613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GO TO S3 AND CLICK ON CREATE BUCKET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DB47B709-FF75-4668-90B4-2079781B18B8}"/>
              </a:ext>
            </a:extLst>
          </p:cNvPr>
          <p:cNvPicPr>
            <a:picLocks noChangeAspect="1"/>
          </p:cNvPicPr>
          <p:nvPr/>
        </p:nvPicPr>
        <p:blipFill>
          <a:blip r:embed="rId2"/>
          <a:stretch>
            <a:fillRect/>
          </a:stretch>
        </p:blipFill>
        <p:spPr>
          <a:xfrm>
            <a:off x="580103" y="2023462"/>
            <a:ext cx="11208774" cy="3447813"/>
          </a:xfrm>
          <a:prstGeom prst="rect">
            <a:avLst/>
          </a:prstGeom>
        </p:spPr>
      </p:pic>
    </p:spTree>
    <p:extLst>
      <p:ext uri="{BB962C8B-B14F-4D97-AF65-F5344CB8AC3E}">
        <p14:creationId xmlns:p14="http://schemas.microsoft.com/office/powerpoint/2010/main" val="2222570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1356852" y="852620"/>
            <a:ext cx="1011739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PROVIDE A NAME TO THE BUCKET AND CLICK ON CREATE BUCKET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DEC57BA0-D27F-4643-91C2-881E10CF7498}"/>
              </a:ext>
            </a:extLst>
          </p:cNvPr>
          <p:cNvPicPr>
            <a:picLocks noChangeAspect="1"/>
          </p:cNvPicPr>
          <p:nvPr/>
        </p:nvPicPr>
        <p:blipFill>
          <a:blip r:embed="rId2"/>
          <a:stretch>
            <a:fillRect/>
          </a:stretch>
        </p:blipFill>
        <p:spPr>
          <a:xfrm>
            <a:off x="3499849" y="1291515"/>
            <a:ext cx="4421750" cy="5345968"/>
          </a:xfrm>
          <a:prstGeom prst="rect">
            <a:avLst/>
          </a:prstGeom>
        </p:spPr>
      </p:pic>
    </p:spTree>
    <p:extLst>
      <p:ext uri="{BB962C8B-B14F-4D97-AF65-F5344CB8AC3E}">
        <p14:creationId xmlns:p14="http://schemas.microsoft.com/office/powerpoint/2010/main" val="12467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25084C-FF01-604E-A2CA-AED9C9B1A7A3}"/>
              </a:ext>
            </a:extLst>
          </p:cNvPr>
          <p:cNvSpPr txBox="1">
            <a:spLocks/>
          </p:cNvSpPr>
          <p:nvPr/>
        </p:nvSpPr>
        <p:spPr>
          <a:xfrm>
            <a:off x="364857" y="1161051"/>
            <a:ext cx="11462283" cy="46732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endParaRPr lang="en-CA" sz="1800" dirty="0">
              <a:solidFill>
                <a:srgbClr val="002060"/>
              </a:solidFill>
              <a:latin typeface="Montserrat"/>
            </a:endParaRPr>
          </a:p>
        </p:txBody>
      </p:sp>
      <p:sp>
        <p:nvSpPr>
          <p:cNvPr id="5" name="Title 1">
            <a:extLst>
              <a:ext uri="{FF2B5EF4-FFF2-40B4-BE49-F238E27FC236}">
                <a16:creationId xmlns:a16="http://schemas.microsoft.com/office/drawing/2014/main" id="{FC60DD11-E30E-6844-8EED-BE7E7B43E456}"/>
              </a:ext>
            </a:extLst>
          </p:cNvPr>
          <p:cNvSpPr txBox="1">
            <a:spLocks/>
          </p:cNvSpPr>
          <p:nvPr/>
        </p:nvSpPr>
        <p:spPr>
          <a:xfrm>
            <a:off x="356816" y="146901"/>
            <a:ext cx="10579660" cy="523220"/>
          </a:xfrm>
          <a:prstGeom prst="rect">
            <a:avLst/>
          </a:prstGeom>
        </p:spPr>
        <p:txBody>
          <a:bodyPr wrap="square">
            <a:spAutoFit/>
          </a:bodyPr>
          <a:lstStyle>
            <a:defPPr marR="0" lvl="0" algn="l" rtl="0">
              <a:lnSpc>
                <a:spcPct val="100000"/>
              </a:lnSpc>
              <a:spcBef>
                <a:spcPts val="0"/>
              </a:spcBef>
              <a:spcAft>
                <a:spcPts val="0"/>
              </a:spcAft>
              <a:defRPr/>
            </a:defPPr>
            <a:lvl1pPr>
              <a:defRPr sz="2800" b="1" kern="1200">
                <a:solidFill>
                  <a:srgbClr val="FF9F1C"/>
                </a:solidFill>
                <a:latin typeface="Montserrat" charset="0"/>
                <a:ea typeface="+mn-ea"/>
                <a:cs typeface="+mn-cs"/>
              </a:defRPr>
            </a:lvl1pPr>
          </a:lstStyle>
          <a:p>
            <a:r>
              <a:rPr lang="en-CA" dirty="0"/>
              <a:t>TRAINING OPTIONS OFFERED BY SAGEMAKER</a:t>
            </a:r>
          </a:p>
        </p:txBody>
      </p:sp>
      <p:sp>
        <p:nvSpPr>
          <p:cNvPr id="6" name="Rectangle 5">
            <a:extLst>
              <a:ext uri="{FF2B5EF4-FFF2-40B4-BE49-F238E27FC236}">
                <a16:creationId xmlns:a16="http://schemas.microsoft.com/office/drawing/2014/main" id="{D0B027B8-BE43-B44F-9836-198A509C859E}"/>
              </a:ext>
            </a:extLst>
          </p:cNvPr>
          <p:cNvSpPr/>
          <p:nvPr/>
        </p:nvSpPr>
        <p:spPr>
          <a:xfrm>
            <a:off x="2198738" y="6061113"/>
            <a:ext cx="8737738" cy="369332"/>
          </a:xfrm>
          <a:prstGeom prst="rect">
            <a:avLst/>
          </a:prstGeom>
        </p:spPr>
        <p:txBody>
          <a:bodyPr wrap="square">
            <a:spAutoFit/>
          </a:bodyPr>
          <a:lstStyle/>
          <a:p>
            <a:r>
              <a:rPr lang="en-US" dirty="0">
                <a:solidFill>
                  <a:srgbClr val="002060"/>
                </a:solidFill>
                <a:hlinkClick r:id="rId2">
                  <a:extLst>
                    <a:ext uri="{A12FA001-AC4F-418D-AE19-62706E023703}">
                      <ahyp:hlinkClr xmlns:ahyp="http://schemas.microsoft.com/office/drawing/2018/hyperlinkcolor" val="tx"/>
                    </a:ext>
                  </a:extLst>
                </a:hlinkClick>
              </a:rPr>
              <a:t>Source: https://docs.aws.amazon.com/sagemaker/latest/dg/how-it-works-training.html</a:t>
            </a:r>
            <a:endParaRPr lang="en-US" dirty="0">
              <a:solidFill>
                <a:srgbClr val="002060"/>
              </a:solidFill>
            </a:endParaRPr>
          </a:p>
        </p:txBody>
      </p:sp>
      <p:graphicFrame>
        <p:nvGraphicFramePr>
          <p:cNvPr id="2" name="Diagram 1"/>
          <p:cNvGraphicFramePr/>
          <p:nvPr>
            <p:extLst>
              <p:ext uri="{D42A27DB-BD31-4B8C-83A1-F6EECF244321}">
                <p14:modId xmlns:p14="http://schemas.microsoft.com/office/powerpoint/2010/main" val="2360259953"/>
              </p:ext>
            </p:extLst>
          </p:nvPr>
        </p:nvGraphicFramePr>
        <p:xfrm>
          <a:off x="453348" y="670121"/>
          <a:ext cx="9251968" cy="4640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4193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359742" y="891405"/>
            <a:ext cx="8567681"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LET’S UPLOAD THIS DATA TO S3. THE FILE “</a:t>
            </a:r>
            <a:r>
              <a:rPr lang="en-US" sz="2000" i="1" kern="1200" dirty="0">
                <a:solidFill>
                  <a:srgbClr val="FF9900"/>
                </a:solidFill>
                <a:latin typeface="Montserrat" charset="0"/>
                <a:ea typeface="+mn-ea"/>
              </a:rPr>
              <a:t>CELCIUS TO FAHRENHEIT.CSV</a:t>
            </a:r>
            <a:r>
              <a:rPr lang="en-US" sz="2000" kern="1200" dirty="0">
                <a:solidFill>
                  <a:srgbClr val="FF9900"/>
                </a:solidFill>
                <a:latin typeface="Montserrat" charset="0"/>
                <a:ea typeface="+mn-ea"/>
              </a:rPr>
              <a:t>” IS INCLUDED IN THE COUTSE PACKAGE</a:t>
            </a:r>
            <a:endParaRPr lang="en-US" sz="2000"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6E98FE78-1D3F-4688-9CA5-8E5D888A9677}"/>
              </a:ext>
            </a:extLst>
          </p:cNvPr>
          <p:cNvPicPr>
            <a:picLocks noChangeAspect="1"/>
          </p:cNvPicPr>
          <p:nvPr/>
        </p:nvPicPr>
        <p:blipFill>
          <a:blip r:embed="rId2"/>
          <a:stretch>
            <a:fillRect/>
          </a:stretch>
        </p:blipFill>
        <p:spPr>
          <a:xfrm>
            <a:off x="5105817" y="1846138"/>
            <a:ext cx="2353992" cy="4721247"/>
          </a:xfrm>
          <a:prstGeom prst="rect">
            <a:avLst/>
          </a:prstGeom>
        </p:spPr>
      </p:pic>
    </p:spTree>
    <p:extLst>
      <p:ext uri="{BB962C8B-B14F-4D97-AF65-F5344CB8AC3E}">
        <p14:creationId xmlns:p14="http://schemas.microsoft.com/office/powerpoint/2010/main" val="4112549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DRAG AND DROP THE FILE AND CLICK UPLOAD</a:t>
            </a:r>
            <a:endParaRPr lang="en-US" sz="2000"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9DF1C4CE-647C-45CF-A446-97396412CE6F}"/>
              </a:ext>
            </a:extLst>
          </p:cNvPr>
          <p:cNvPicPr>
            <a:picLocks noChangeAspect="1"/>
          </p:cNvPicPr>
          <p:nvPr/>
        </p:nvPicPr>
        <p:blipFill>
          <a:blip r:embed="rId2"/>
          <a:stretch>
            <a:fillRect/>
          </a:stretch>
        </p:blipFill>
        <p:spPr>
          <a:xfrm>
            <a:off x="3525331" y="1676861"/>
            <a:ext cx="4849805" cy="4946559"/>
          </a:xfrm>
          <a:prstGeom prst="rect">
            <a:avLst/>
          </a:prstGeom>
        </p:spPr>
      </p:pic>
    </p:spTree>
    <p:extLst>
      <p:ext uri="{BB962C8B-B14F-4D97-AF65-F5344CB8AC3E}">
        <p14:creationId xmlns:p14="http://schemas.microsoft.com/office/powerpoint/2010/main" val="4121158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THE DATA IS UPLOADED TO S3. YOU SHOULD BE ABLE TO SEE IT IN CANVAS NOW.</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B2920E72-FE40-46A1-A143-6AF43CEED831}"/>
              </a:ext>
            </a:extLst>
          </p:cNvPr>
          <p:cNvPicPr>
            <a:picLocks noChangeAspect="1"/>
          </p:cNvPicPr>
          <p:nvPr/>
        </p:nvPicPr>
        <p:blipFill>
          <a:blip r:embed="rId2"/>
          <a:stretch>
            <a:fillRect/>
          </a:stretch>
        </p:blipFill>
        <p:spPr>
          <a:xfrm>
            <a:off x="392832" y="1820248"/>
            <a:ext cx="11464413" cy="3645512"/>
          </a:xfrm>
          <a:prstGeom prst="rect">
            <a:avLst/>
          </a:prstGeom>
        </p:spPr>
      </p:pic>
    </p:spTree>
    <p:extLst>
      <p:ext uri="{BB962C8B-B14F-4D97-AF65-F5344CB8AC3E}">
        <p14:creationId xmlns:p14="http://schemas.microsoft.com/office/powerpoint/2010/main" val="2561864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IMPORT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D38AED18-F7E7-4C01-B704-63FB70618A29}"/>
              </a:ext>
            </a:extLst>
          </p:cNvPr>
          <p:cNvPicPr>
            <a:picLocks noChangeAspect="1"/>
          </p:cNvPicPr>
          <p:nvPr/>
        </p:nvPicPr>
        <p:blipFill>
          <a:blip r:embed="rId2"/>
          <a:stretch>
            <a:fillRect/>
          </a:stretch>
        </p:blipFill>
        <p:spPr>
          <a:xfrm>
            <a:off x="392832" y="1754457"/>
            <a:ext cx="11277600" cy="3986985"/>
          </a:xfrm>
          <a:prstGeom prst="rect">
            <a:avLst/>
          </a:prstGeom>
        </p:spPr>
      </p:pic>
    </p:spTree>
    <p:extLst>
      <p:ext uri="{BB962C8B-B14F-4D97-AF65-F5344CB8AC3E}">
        <p14:creationId xmlns:p14="http://schemas.microsoft.com/office/powerpoint/2010/main" val="3535773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719750" y="129151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THE BUCKET</a:t>
            </a:r>
            <a:endParaRPr lang="en-US" sz="2000" b="1" kern="1200" dirty="0">
              <a:solidFill>
                <a:srgbClr val="FF0000"/>
              </a:solidFill>
              <a:latin typeface="Montserrat" charset="0"/>
              <a:ea typeface="+mn-ea"/>
            </a:endParaRPr>
          </a:p>
        </p:txBody>
      </p:sp>
      <p:pic>
        <p:nvPicPr>
          <p:cNvPr id="9" name="Picture 8">
            <a:extLst>
              <a:ext uri="{FF2B5EF4-FFF2-40B4-BE49-F238E27FC236}">
                <a16:creationId xmlns:a16="http://schemas.microsoft.com/office/drawing/2014/main" id="{A15C7DDC-2455-414C-BD4C-0D673FF88F87}"/>
              </a:ext>
            </a:extLst>
          </p:cNvPr>
          <p:cNvPicPr>
            <a:picLocks noChangeAspect="1"/>
          </p:cNvPicPr>
          <p:nvPr/>
        </p:nvPicPr>
        <p:blipFill>
          <a:blip r:embed="rId2"/>
          <a:stretch>
            <a:fillRect/>
          </a:stretch>
        </p:blipFill>
        <p:spPr>
          <a:xfrm>
            <a:off x="1058184" y="1821894"/>
            <a:ext cx="10243506" cy="3939810"/>
          </a:xfrm>
          <a:prstGeom prst="rect">
            <a:avLst/>
          </a:prstGeom>
        </p:spPr>
      </p:pic>
    </p:spTree>
    <p:extLst>
      <p:ext uri="{BB962C8B-B14F-4D97-AF65-F5344CB8AC3E}">
        <p14:creationId xmlns:p14="http://schemas.microsoft.com/office/powerpoint/2010/main" val="3024569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2" y="129151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THE FILE AND CLICK IMPORT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BCA5E15A-0CF7-441C-9D11-6A9C3F53E53D}"/>
              </a:ext>
            </a:extLst>
          </p:cNvPr>
          <p:cNvPicPr>
            <a:picLocks noChangeAspect="1"/>
          </p:cNvPicPr>
          <p:nvPr/>
        </p:nvPicPr>
        <p:blipFill>
          <a:blip r:embed="rId2"/>
          <a:stretch>
            <a:fillRect/>
          </a:stretch>
        </p:blipFill>
        <p:spPr>
          <a:xfrm>
            <a:off x="403122" y="1974454"/>
            <a:ext cx="11385755" cy="3532886"/>
          </a:xfrm>
          <a:prstGeom prst="rect">
            <a:avLst/>
          </a:prstGeom>
        </p:spPr>
      </p:pic>
    </p:spTree>
    <p:extLst>
      <p:ext uri="{BB962C8B-B14F-4D97-AF65-F5344CB8AC3E}">
        <p14:creationId xmlns:p14="http://schemas.microsoft.com/office/powerpoint/2010/main" val="3153873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5174154" cy="3170099"/>
            <a:chOff x="544021" y="604737"/>
            <a:chExt cx="5174154"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5174154"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#7 (SAGEMAKER CANVAS MODEL TRAINING/EVAL)</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970578" cy="231596"/>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43840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914927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MODELS AND CLICK ON CREATE NEW MODEL</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8786F1EC-E4EE-4A33-BDC1-C6341BD079CF}"/>
              </a:ext>
            </a:extLst>
          </p:cNvPr>
          <p:cNvPicPr>
            <a:picLocks noChangeAspect="1"/>
          </p:cNvPicPr>
          <p:nvPr/>
        </p:nvPicPr>
        <p:blipFill>
          <a:blip r:embed="rId2"/>
          <a:stretch>
            <a:fillRect/>
          </a:stretch>
        </p:blipFill>
        <p:spPr>
          <a:xfrm>
            <a:off x="565355" y="1918600"/>
            <a:ext cx="11061290" cy="3561885"/>
          </a:xfrm>
          <a:prstGeom prst="rect">
            <a:avLst/>
          </a:prstGeom>
        </p:spPr>
      </p:pic>
    </p:spTree>
    <p:extLst>
      <p:ext uri="{BB962C8B-B14F-4D97-AF65-F5344CB8AC3E}">
        <p14:creationId xmlns:p14="http://schemas.microsoft.com/office/powerpoint/2010/main" val="1240627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PROVIDE A NAME TO THE MODEL AND CLICK CREATE</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8B64AE9F-1EB5-450D-B619-C12177BD8C27}"/>
              </a:ext>
            </a:extLst>
          </p:cNvPr>
          <p:cNvPicPr>
            <a:picLocks noChangeAspect="1"/>
          </p:cNvPicPr>
          <p:nvPr/>
        </p:nvPicPr>
        <p:blipFill>
          <a:blip r:embed="rId2"/>
          <a:stretch>
            <a:fillRect/>
          </a:stretch>
        </p:blipFill>
        <p:spPr>
          <a:xfrm>
            <a:off x="786580" y="1676861"/>
            <a:ext cx="10805652" cy="3773334"/>
          </a:xfrm>
          <a:prstGeom prst="rect">
            <a:avLst/>
          </a:prstGeom>
        </p:spPr>
      </p:pic>
    </p:spTree>
    <p:extLst>
      <p:ext uri="{BB962C8B-B14F-4D97-AF65-F5344CB8AC3E}">
        <p14:creationId xmlns:p14="http://schemas.microsoft.com/office/powerpoint/2010/main" val="2920135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THE DATASET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EE3F99D6-3C05-4E1A-B250-4EA04CDC54A3}"/>
              </a:ext>
            </a:extLst>
          </p:cNvPr>
          <p:cNvPicPr>
            <a:picLocks noChangeAspect="1"/>
          </p:cNvPicPr>
          <p:nvPr/>
        </p:nvPicPr>
        <p:blipFill>
          <a:blip r:embed="rId2"/>
          <a:stretch>
            <a:fillRect/>
          </a:stretch>
        </p:blipFill>
        <p:spPr>
          <a:xfrm>
            <a:off x="392832" y="1839604"/>
            <a:ext cx="11405419" cy="4126991"/>
          </a:xfrm>
          <a:prstGeom prst="rect">
            <a:avLst/>
          </a:prstGeom>
        </p:spPr>
      </p:pic>
    </p:spTree>
    <p:extLst>
      <p:ext uri="{BB962C8B-B14F-4D97-AF65-F5344CB8AC3E}">
        <p14:creationId xmlns:p14="http://schemas.microsoft.com/office/powerpoint/2010/main" val="57990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0" y="1002690"/>
            <a:ext cx="4966019" cy="3170099"/>
            <a:chOff x="544020" y="604737"/>
            <a:chExt cx="4966019" cy="3170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0" y="604737"/>
              <a:ext cx="4966019"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AWS SAGEMAKER DEMO – PART #1 (NOTEBOOK INSTANCE)</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84411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YOU CAN VIEW THE FIRST 100 ROWS</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4A7761B8-6E30-4C4B-A9B5-14F25DECDF74}"/>
              </a:ext>
            </a:extLst>
          </p:cNvPr>
          <p:cNvPicPr>
            <a:picLocks noChangeAspect="1"/>
          </p:cNvPicPr>
          <p:nvPr/>
        </p:nvPicPr>
        <p:blipFill>
          <a:blip r:embed="rId2"/>
          <a:stretch>
            <a:fillRect/>
          </a:stretch>
        </p:blipFill>
        <p:spPr>
          <a:xfrm>
            <a:off x="707922" y="1676861"/>
            <a:ext cx="11336594" cy="4032016"/>
          </a:xfrm>
          <a:prstGeom prst="rect">
            <a:avLst/>
          </a:prstGeom>
        </p:spPr>
      </p:pic>
    </p:spTree>
    <p:extLst>
      <p:ext uri="{BB962C8B-B14F-4D97-AF65-F5344CB8AC3E}">
        <p14:creationId xmlns:p14="http://schemas.microsoft.com/office/powerpoint/2010/main" val="2358061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I WANT TO CONVERT FROM CELCIUS TO FAHRENHEIT SO SELECT FAHRENHEIT AS THE TARGET. CLICK ON QUICK BUILD.</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738B4EC3-7AC8-4387-969D-F397458245A1}"/>
              </a:ext>
            </a:extLst>
          </p:cNvPr>
          <p:cNvPicPr>
            <a:picLocks noChangeAspect="1"/>
          </p:cNvPicPr>
          <p:nvPr/>
        </p:nvPicPr>
        <p:blipFill>
          <a:blip r:embed="rId2"/>
          <a:stretch>
            <a:fillRect/>
          </a:stretch>
        </p:blipFill>
        <p:spPr>
          <a:xfrm>
            <a:off x="565354" y="1995512"/>
            <a:ext cx="11061290" cy="3675289"/>
          </a:xfrm>
          <a:prstGeom prst="rect">
            <a:avLst/>
          </a:prstGeom>
        </p:spPr>
      </p:pic>
    </p:spTree>
    <p:extLst>
      <p:ext uri="{BB962C8B-B14F-4D97-AF65-F5344CB8AC3E}">
        <p14:creationId xmlns:p14="http://schemas.microsoft.com/office/powerpoint/2010/main" val="1343931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MODEL IS NOW BEING BUILT!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B1E5D19D-A25C-4682-A223-B07AC078BC22}"/>
              </a:ext>
            </a:extLst>
          </p:cNvPr>
          <p:cNvPicPr>
            <a:picLocks noChangeAspect="1"/>
          </p:cNvPicPr>
          <p:nvPr/>
        </p:nvPicPr>
        <p:blipFill>
          <a:blip r:embed="rId2"/>
          <a:stretch>
            <a:fillRect/>
          </a:stretch>
        </p:blipFill>
        <p:spPr>
          <a:xfrm>
            <a:off x="392832" y="1502898"/>
            <a:ext cx="10481187" cy="3852204"/>
          </a:xfrm>
          <a:prstGeom prst="rect">
            <a:avLst/>
          </a:prstGeom>
        </p:spPr>
      </p:pic>
    </p:spTree>
    <p:extLst>
      <p:ext uri="{BB962C8B-B14F-4D97-AF65-F5344CB8AC3E}">
        <p14:creationId xmlns:p14="http://schemas.microsoft.com/office/powerpoint/2010/main" val="1703935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1494503" y="891405"/>
            <a:ext cx="9960077"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PREDICTED VS. ACTUAL! NOTE THAT THIS IS A SIMPLE STARTER MODEL AND WE DIDN’T REALLY NEED TO USE ML HERE! IN THE FUTURE WE WILL BUILD MUCH MORE ADVANCED MODELS! </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0A5F875D-446B-4054-84EB-0985DAC057F2}"/>
              </a:ext>
            </a:extLst>
          </p:cNvPr>
          <p:cNvPicPr>
            <a:picLocks noChangeAspect="1"/>
          </p:cNvPicPr>
          <p:nvPr/>
        </p:nvPicPr>
        <p:blipFill>
          <a:blip r:embed="rId2"/>
          <a:stretch>
            <a:fillRect/>
          </a:stretch>
        </p:blipFill>
        <p:spPr>
          <a:xfrm>
            <a:off x="565355" y="1984638"/>
            <a:ext cx="11061290" cy="4018308"/>
          </a:xfrm>
          <a:prstGeom prst="rect">
            <a:avLst/>
          </a:prstGeom>
        </p:spPr>
      </p:pic>
    </p:spTree>
    <p:extLst>
      <p:ext uri="{BB962C8B-B14F-4D97-AF65-F5344CB8AC3E}">
        <p14:creationId xmlns:p14="http://schemas.microsoft.com/office/powerpoint/2010/main" val="1952163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A TEMPERATURE IN CELCIUS AND CLICK UPDATE TO GENERATE A PREDICTION IN FAHRENHEIT</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08E6AE76-2536-4A8F-BE00-B765E79612D5}"/>
              </a:ext>
            </a:extLst>
          </p:cNvPr>
          <p:cNvPicPr>
            <a:picLocks noChangeAspect="1"/>
          </p:cNvPicPr>
          <p:nvPr/>
        </p:nvPicPr>
        <p:blipFill>
          <a:blip r:embed="rId2"/>
          <a:stretch>
            <a:fillRect/>
          </a:stretch>
        </p:blipFill>
        <p:spPr>
          <a:xfrm>
            <a:off x="717754" y="1938021"/>
            <a:ext cx="10923639" cy="3952119"/>
          </a:xfrm>
          <a:prstGeom prst="rect">
            <a:avLst/>
          </a:prstGeom>
        </p:spPr>
      </p:pic>
    </p:spTree>
    <p:extLst>
      <p:ext uri="{BB962C8B-B14F-4D97-AF65-F5344CB8AC3E}">
        <p14:creationId xmlns:p14="http://schemas.microsoft.com/office/powerpoint/2010/main" val="1363059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ANOTHER NUMBER AND PERFORM A SANITY CHECK!</a:t>
            </a:r>
            <a:endParaRPr lang="en-US" sz="2000"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E25BE909-9680-4AB2-BC8F-C4E74B15F14D}"/>
              </a:ext>
            </a:extLst>
          </p:cNvPr>
          <p:cNvPicPr>
            <a:picLocks noChangeAspect="1"/>
          </p:cNvPicPr>
          <p:nvPr/>
        </p:nvPicPr>
        <p:blipFill>
          <a:blip r:embed="rId2"/>
          <a:stretch>
            <a:fillRect/>
          </a:stretch>
        </p:blipFill>
        <p:spPr>
          <a:xfrm>
            <a:off x="392832" y="1697722"/>
            <a:ext cx="10874477" cy="3939904"/>
          </a:xfrm>
          <a:prstGeom prst="rect">
            <a:avLst/>
          </a:prstGeom>
        </p:spPr>
      </p:pic>
    </p:spTree>
    <p:extLst>
      <p:ext uri="{BB962C8B-B14F-4D97-AF65-F5344CB8AC3E}">
        <p14:creationId xmlns:p14="http://schemas.microsoft.com/office/powerpoint/2010/main" val="3804437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NOW YOU CAN SEE THE MODEL </a:t>
            </a:r>
            <a:endParaRPr lang="en-US" sz="2000" b="1" kern="1200" dirty="0">
              <a:solidFill>
                <a:srgbClr val="FF0000"/>
              </a:solidFill>
              <a:latin typeface="Montserrat" charset="0"/>
              <a:ea typeface="+mn-ea"/>
            </a:endParaRPr>
          </a:p>
        </p:txBody>
      </p:sp>
      <p:pic>
        <p:nvPicPr>
          <p:cNvPr id="8" name="Picture 7">
            <a:extLst>
              <a:ext uri="{FF2B5EF4-FFF2-40B4-BE49-F238E27FC236}">
                <a16:creationId xmlns:a16="http://schemas.microsoft.com/office/drawing/2014/main" id="{50BDF287-2848-428C-ACA9-345F2F73ACF2}"/>
              </a:ext>
            </a:extLst>
          </p:cNvPr>
          <p:cNvPicPr>
            <a:picLocks noChangeAspect="1"/>
          </p:cNvPicPr>
          <p:nvPr/>
        </p:nvPicPr>
        <p:blipFill>
          <a:blip r:embed="rId2"/>
          <a:stretch>
            <a:fillRect/>
          </a:stretch>
        </p:blipFill>
        <p:spPr>
          <a:xfrm>
            <a:off x="711320" y="1676861"/>
            <a:ext cx="10939906" cy="4644471"/>
          </a:xfrm>
          <a:prstGeom prst="rect">
            <a:avLst/>
          </a:prstGeom>
        </p:spPr>
      </p:pic>
    </p:spTree>
    <p:extLst>
      <p:ext uri="{BB962C8B-B14F-4D97-AF65-F5344CB8AC3E}">
        <p14:creationId xmlns:p14="http://schemas.microsoft.com/office/powerpoint/2010/main" val="2297910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4632499" cy="3168125"/>
            <a:chOff x="544021" y="604737"/>
            <a:chExt cx="4632499" cy="316812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3754314"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FINAL CAPSTONE PROJECT</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500381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16128" y="89963"/>
            <a:ext cx="12175089" cy="523220"/>
          </a:xfrm>
          <a:prstGeom prst="rect">
            <a:avLst/>
          </a:prstGeom>
        </p:spPr>
        <p:txBody>
          <a:bodyPr wrap="square">
            <a:spAutoFit/>
          </a:bodyPr>
          <a:lstStyle/>
          <a:p>
            <a:r>
              <a:rPr lang="en-US" sz="2800" b="1" kern="1200" dirty="0">
                <a:solidFill>
                  <a:srgbClr val="FF9F1C"/>
                </a:solidFill>
                <a:latin typeface="Montserrat" charset="0"/>
                <a:ea typeface="+mn-ea"/>
                <a:cs typeface="+mn-cs"/>
              </a:rPr>
              <a:t>PROJECT OVERVIEW: EMPLOYEE SALARY PREDICTION</a:t>
            </a:r>
            <a:endParaRPr lang="ru-RU" sz="2800" b="1" kern="1200" dirty="0">
              <a:solidFill>
                <a:srgbClr val="FF9F1C"/>
              </a:solidFill>
              <a:latin typeface="Montserrat" charset="0"/>
              <a:ea typeface="+mn-ea"/>
              <a:cs typeface="+mn-cs"/>
            </a:endParaRPr>
          </a:p>
        </p:txBody>
      </p:sp>
      <p:sp>
        <p:nvSpPr>
          <p:cNvPr id="6" name="Прямоугольник 5"/>
          <p:cNvSpPr/>
          <p:nvPr/>
        </p:nvSpPr>
        <p:spPr>
          <a:xfrm>
            <a:off x="352754" y="566116"/>
            <a:ext cx="11628388" cy="4093428"/>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CA" sz="2000" kern="1200" dirty="0">
                <a:solidFill>
                  <a:schemeClr val="tx1"/>
                </a:solidFill>
                <a:latin typeface="Montserrat" charset="0"/>
                <a:ea typeface="+mn-ea"/>
              </a:rPr>
              <a:t>In this project, we will train a simple machine learning model to predict employee salary based on the number of years of experience using Amazon </a:t>
            </a:r>
            <a:r>
              <a:rPr lang="en-CA" sz="2000" kern="1200" dirty="0" err="1">
                <a:solidFill>
                  <a:schemeClr val="tx1"/>
                </a:solidFill>
                <a:latin typeface="Montserrat" charset="0"/>
                <a:ea typeface="+mn-ea"/>
              </a:rPr>
              <a:t>SageMaker</a:t>
            </a:r>
            <a:r>
              <a:rPr lang="en-CA" sz="2000" kern="1200" dirty="0">
                <a:solidFill>
                  <a:schemeClr val="tx1"/>
                </a:solidFill>
                <a:latin typeface="Montserrat" charset="0"/>
                <a:ea typeface="+mn-ea"/>
              </a:rPr>
              <a:t> Canvas.</a:t>
            </a:r>
          </a:p>
          <a:p>
            <a:pPr marL="285750" indent="-285750">
              <a:buFont typeface="Arial" panose="020B0604020202020204" pitchFamily="34" charset="0"/>
              <a:buChar char="•"/>
            </a:pPr>
            <a:r>
              <a:rPr lang="en-CA" sz="2000" kern="1200" dirty="0">
                <a:solidFill>
                  <a:schemeClr val="tx1"/>
                </a:solidFill>
                <a:latin typeface="Montserrat" charset="0"/>
                <a:ea typeface="+mn-ea"/>
              </a:rPr>
              <a:t>1. Upload the “salary.csv” data to S3</a:t>
            </a:r>
          </a:p>
          <a:p>
            <a:pPr marL="285750" indent="-285750">
              <a:buFont typeface="Arial" panose="020B0604020202020204" pitchFamily="34" charset="0"/>
              <a:buChar char="•"/>
            </a:pPr>
            <a:r>
              <a:rPr lang="en-CA" sz="2000" kern="1200" dirty="0">
                <a:solidFill>
                  <a:schemeClr val="tx1"/>
                </a:solidFill>
                <a:latin typeface="Montserrat" charset="0"/>
                <a:ea typeface="+mn-ea"/>
              </a:rPr>
              <a:t>2. Select the target column and plot its distribution </a:t>
            </a:r>
          </a:p>
          <a:p>
            <a:pPr marL="285750" indent="-285750">
              <a:buFont typeface="Arial" panose="020B0604020202020204" pitchFamily="34" charset="0"/>
              <a:buChar char="•"/>
            </a:pPr>
            <a:r>
              <a:rPr lang="en-CA" sz="2000" kern="1200" dirty="0">
                <a:solidFill>
                  <a:schemeClr val="tx1"/>
                </a:solidFill>
                <a:latin typeface="Montserrat" charset="0"/>
                <a:ea typeface="+mn-ea"/>
              </a:rPr>
              <a:t>3. Build a new Machine Learning model using Amazon </a:t>
            </a:r>
            <a:r>
              <a:rPr lang="en-CA" sz="2000" kern="1200" dirty="0" err="1">
                <a:solidFill>
                  <a:schemeClr val="tx1"/>
                </a:solidFill>
                <a:latin typeface="Montserrat" charset="0"/>
                <a:ea typeface="+mn-ea"/>
              </a:rPr>
              <a:t>SageMaker</a:t>
            </a:r>
            <a:r>
              <a:rPr lang="en-CA" sz="2000" kern="1200" dirty="0">
                <a:solidFill>
                  <a:schemeClr val="tx1"/>
                </a:solidFill>
                <a:latin typeface="Montserrat" charset="0"/>
                <a:ea typeface="+mn-ea"/>
              </a:rPr>
              <a:t> Canvas</a:t>
            </a:r>
          </a:p>
          <a:p>
            <a:pPr marL="285750" indent="-285750">
              <a:buFont typeface="Arial" panose="020B0604020202020204" pitchFamily="34" charset="0"/>
              <a:buChar char="•"/>
            </a:pPr>
            <a:r>
              <a:rPr lang="en-CA" sz="2000" kern="1200" dirty="0">
                <a:solidFill>
                  <a:schemeClr val="tx1"/>
                </a:solidFill>
                <a:latin typeface="Montserrat" charset="0"/>
                <a:ea typeface="+mn-ea"/>
              </a:rPr>
              <a:t>4. Analyze the results, what’s the accuracy of the trained model?</a:t>
            </a:r>
          </a:p>
          <a:p>
            <a:pPr marL="285750" indent="-285750">
              <a:buFont typeface="Arial" panose="020B0604020202020204" pitchFamily="34" charset="0"/>
              <a:buChar char="•"/>
            </a:pPr>
            <a:r>
              <a:rPr lang="en-CA" sz="2000" kern="1200" dirty="0">
                <a:solidFill>
                  <a:schemeClr val="tx1"/>
                </a:solidFill>
                <a:latin typeface="Montserrat" charset="0"/>
                <a:ea typeface="+mn-ea"/>
              </a:rPr>
              <a:t>5. Test the trained model performance using at least 3 sample years of experience.</a:t>
            </a: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pPr marL="285750" indent="-285750">
              <a:buFont typeface="Arial" panose="020B0604020202020204" pitchFamily="34" charset="0"/>
              <a:buChar char="•"/>
            </a:pPr>
            <a:endParaRPr lang="en-CA" sz="2000" kern="1200" dirty="0">
              <a:solidFill>
                <a:schemeClr val="tx1"/>
              </a:solidFill>
              <a:latin typeface="Montserrat" charset="0"/>
              <a:ea typeface="+mn-ea"/>
            </a:endParaRPr>
          </a:p>
          <a:p>
            <a:endParaRPr lang="en-CA" sz="2000" kern="1200" dirty="0">
              <a:solidFill>
                <a:schemeClr val="tx1"/>
              </a:solidFill>
              <a:latin typeface="Montserrat" charset="0"/>
              <a:ea typeface="+mn-ea"/>
            </a:endParaRPr>
          </a:p>
        </p:txBody>
      </p:sp>
      <p:pic>
        <p:nvPicPr>
          <p:cNvPr id="4" name="Picture 3">
            <a:extLst>
              <a:ext uri="{FF2B5EF4-FFF2-40B4-BE49-F238E27FC236}">
                <a16:creationId xmlns:a16="http://schemas.microsoft.com/office/drawing/2014/main" id="{D34AC41A-FCF2-4584-8FE1-9F1F6983D3EC}"/>
              </a:ext>
            </a:extLst>
          </p:cNvPr>
          <p:cNvPicPr>
            <a:picLocks noChangeAspect="1"/>
          </p:cNvPicPr>
          <p:nvPr/>
        </p:nvPicPr>
        <p:blipFill>
          <a:blip r:embed="rId2"/>
          <a:stretch>
            <a:fillRect/>
          </a:stretch>
        </p:blipFill>
        <p:spPr>
          <a:xfrm>
            <a:off x="5859253" y="2858384"/>
            <a:ext cx="2260349" cy="3555604"/>
          </a:xfrm>
          <a:prstGeom prst="rect">
            <a:avLst/>
          </a:prstGeom>
        </p:spPr>
      </p:pic>
      <p:pic>
        <p:nvPicPr>
          <p:cNvPr id="10" name="Picture 9">
            <a:extLst>
              <a:ext uri="{FF2B5EF4-FFF2-40B4-BE49-F238E27FC236}">
                <a16:creationId xmlns:a16="http://schemas.microsoft.com/office/drawing/2014/main" id="{C371F2F9-EA19-415F-AE39-EE8E54556049}"/>
              </a:ext>
            </a:extLst>
          </p:cNvPr>
          <p:cNvPicPr>
            <a:picLocks noChangeAspect="1"/>
          </p:cNvPicPr>
          <p:nvPr/>
        </p:nvPicPr>
        <p:blipFill>
          <a:blip r:embed="rId3"/>
          <a:stretch>
            <a:fillRect/>
          </a:stretch>
        </p:blipFill>
        <p:spPr>
          <a:xfrm>
            <a:off x="416129" y="3086614"/>
            <a:ext cx="5097432" cy="3069079"/>
          </a:xfrm>
          <a:prstGeom prst="rect">
            <a:avLst/>
          </a:prstGeom>
        </p:spPr>
      </p:pic>
    </p:spTree>
    <p:extLst>
      <p:ext uri="{BB962C8B-B14F-4D97-AF65-F5344CB8AC3E}">
        <p14:creationId xmlns:p14="http://schemas.microsoft.com/office/powerpoint/2010/main" val="1595282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493221" y="1002690"/>
            <a:ext cx="4632499" cy="3168125"/>
            <a:chOff x="544021" y="604737"/>
            <a:chExt cx="4632499" cy="3168125"/>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1" y="604737"/>
              <a:ext cx="3754314"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FINAL CAPSTONE PROJECT SOLUTION</a:t>
              </a:r>
            </a:p>
          </p:txBody>
        </p:sp>
        <p:cxnSp>
          <p:nvCxnSpPr>
            <p:cNvPr id="5" name="Прямая соединительная линия 4"/>
            <p:cNvCxnSpPr/>
            <p:nvPr/>
          </p:nvCxnSpPr>
          <p:spPr>
            <a:xfrm>
              <a:off x="671022" y="3772862"/>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30108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2" y="297659"/>
            <a:ext cx="108859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1. DATA</a:t>
            </a:r>
            <a:endParaRPr lang="ru-RU" sz="2800" b="1" kern="1200" dirty="0">
              <a:solidFill>
                <a:srgbClr val="FF9F1C"/>
              </a:solidFill>
              <a:latin typeface="Montserrat" charset="0"/>
              <a:ea typeface="+mn-ea"/>
              <a:cs typeface="+mn-cs"/>
            </a:endParaRPr>
          </a:p>
        </p:txBody>
      </p:sp>
      <p:sp>
        <p:nvSpPr>
          <p:cNvPr id="13" name="Rounded Rectangle 5">
            <a:extLst>
              <a:ext uri="{FF2B5EF4-FFF2-40B4-BE49-F238E27FC236}">
                <a16:creationId xmlns:a16="http://schemas.microsoft.com/office/drawing/2014/main" id="{0055E5CB-D245-4724-B748-D6AC22BE1531}"/>
              </a:ext>
            </a:extLst>
          </p:cNvPr>
          <p:cNvSpPr/>
          <p:nvPr/>
        </p:nvSpPr>
        <p:spPr>
          <a:xfrm>
            <a:off x="515314" y="1033377"/>
            <a:ext cx="2850293" cy="752283"/>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4" name="Rounded Rectangle 8">
            <a:extLst>
              <a:ext uri="{FF2B5EF4-FFF2-40B4-BE49-F238E27FC236}">
                <a16:creationId xmlns:a16="http://schemas.microsoft.com/office/drawing/2014/main" id="{BFA46B1D-5180-4631-8A53-0ACD66EC4FEA}"/>
              </a:ext>
            </a:extLst>
          </p:cNvPr>
          <p:cNvSpPr/>
          <p:nvPr/>
        </p:nvSpPr>
        <p:spPr>
          <a:xfrm>
            <a:off x="4135843" y="1033378"/>
            <a:ext cx="287088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5" name="Rounded Rectangle 10">
            <a:extLst>
              <a:ext uri="{FF2B5EF4-FFF2-40B4-BE49-F238E27FC236}">
                <a16:creationId xmlns:a16="http://schemas.microsoft.com/office/drawing/2014/main" id="{4681CEF0-1035-4527-8D4A-B51D93EE46D0}"/>
              </a:ext>
            </a:extLst>
          </p:cNvPr>
          <p:cNvSpPr/>
          <p:nvPr/>
        </p:nvSpPr>
        <p:spPr>
          <a:xfrm>
            <a:off x="7830513" y="1033378"/>
            <a:ext cx="305623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6" name="Plus 6">
            <a:extLst>
              <a:ext uri="{FF2B5EF4-FFF2-40B4-BE49-F238E27FC236}">
                <a16:creationId xmlns:a16="http://schemas.microsoft.com/office/drawing/2014/main" id="{2A910928-495E-41B5-9105-305840C1EAC1}"/>
              </a:ext>
            </a:extLst>
          </p:cNvPr>
          <p:cNvSpPr/>
          <p:nvPr/>
        </p:nvSpPr>
        <p:spPr>
          <a:xfrm>
            <a:off x="3365606" y="1115312"/>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7" name="Plus 11">
            <a:extLst>
              <a:ext uri="{FF2B5EF4-FFF2-40B4-BE49-F238E27FC236}">
                <a16:creationId xmlns:a16="http://schemas.microsoft.com/office/drawing/2014/main" id="{E2C602F5-CA5B-4929-84D0-0024124FD610}"/>
              </a:ext>
            </a:extLst>
          </p:cNvPr>
          <p:cNvSpPr/>
          <p:nvPr/>
        </p:nvSpPr>
        <p:spPr>
          <a:xfrm>
            <a:off x="7043800" y="1075983"/>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26" name="Picture 25">
            <a:extLst>
              <a:ext uri="{FF2B5EF4-FFF2-40B4-BE49-F238E27FC236}">
                <a16:creationId xmlns:a16="http://schemas.microsoft.com/office/drawing/2014/main" id="{30268AFE-2EA7-48F0-9DC3-8DA3004596FC}"/>
              </a:ext>
            </a:extLst>
          </p:cNvPr>
          <p:cNvPicPr>
            <a:picLocks noChangeAspect="1"/>
          </p:cNvPicPr>
          <p:nvPr/>
        </p:nvPicPr>
        <p:blipFill rotWithShape="1">
          <a:blip r:embed="rId2"/>
          <a:srcRect b="1967"/>
          <a:stretch/>
        </p:blipFill>
        <p:spPr>
          <a:xfrm>
            <a:off x="1293108" y="2214899"/>
            <a:ext cx="8065525" cy="4407615"/>
          </a:xfrm>
          <a:prstGeom prst="rect">
            <a:avLst/>
          </a:prstGeom>
        </p:spPr>
      </p:pic>
      <p:sp>
        <p:nvSpPr>
          <p:cNvPr id="27" name="Rounded Rectangle 6">
            <a:extLst>
              <a:ext uri="{FF2B5EF4-FFF2-40B4-BE49-F238E27FC236}">
                <a16:creationId xmlns:a16="http://schemas.microsoft.com/office/drawing/2014/main" id="{7B91C9BC-8C66-4D41-9BD2-BFCD1C925A30}"/>
              </a:ext>
            </a:extLst>
          </p:cNvPr>
          <p:cNvSpPr/>
          <p:nvPr/>
        </p:nvSpPr>
        <p:spPr>
          <a:xfrm>
            <a:off x="2235147" y="4201285"/>
            <a:ext cx="1484499" cy="2289150"/>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11E6463A-3978-4052-A2F1-83B1950EB08A}"/>
              </a:ext>
            </a:extLst>
          </p:cNvPr>
          <p:cNvSpPr/>
          <p:nvPr/>
        </p:nvSpPr>
        <p:spPr>
          <a:xfrm>
            <a:off x="1500393" y="4872583"/>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1</a:t>
            </a:r>
          </a:p>
        </p:txBody>
      </p:sp>
    </p:spTree>
    <p:extLst>
      <p:ext uri="{BB962C8B-B14F-4D97-AF65-F5344CB8AC3E}">
        <p14:creationId xmlns:p14="http://schemas.microsoft.com/office/powerpoint/2010/main" val="2183664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UPLOAD THE SALARY.CSV DATA TO S3</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3BCEF52C-240A-4CCE-97E6-EFAE085D3CBF}"/>
              </a:ext>
            </a:extLst>
          </p:cNvPr>
          <p:cNvPicPr>
            <a:picLocks noChangeAspect="1"/>
          </p:cNvPicPr>
          <p:nvPr/>
        </p:nvPicPr>
        <p:blipFill>
          <a:blip r:embed="rId2"/>
          <a:stretch>
            <a:fillRect/>
          </a:stretch>
        </p:blipFill>
        <p:spPr>
          <a:xfrm>
            <a:off x="551412" y="1779531"/>
            <a:ext cx="11013440" cy="3712797"/>
          </a:xfrm>
          <a:prstGeom prst="rect">
            <a:avLst/>
          </a:prstGeom>
        </p:spPr>
      </p:pic>
    </p:spTree>
    <p:extLst>
      <p:ext uri="{BB962C8B-B14F-4D97-AF65-F5344CB8AC3E}">
        <p14:creationId xmlns:p14="http://schemas.microsoft.com/office/powerpoint/2010/main" val="348788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CREATE A NEW MODEL AND NAME IT SALARY PREDICTION </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21EFEC76-69AC-4BE2-9E9A-96A5AF0B3468}"/>
              </a:ext>
            </a:extLst>
          </p:cNvPr>
          <p:cNvPicPr>
            <a:picLocks noChangeAspect="1"/>
          </p:cNvPicPr>
          <p:nvPr/>
        </p:nvPicPr>
        <p:blipFill>
          <a:blip r:embed="rId2"/>
          <a:stretch>
            <a:fillRect/>
          </a:stretch>
        </p:blipFill>
        <p:spPr>
          <a:xfrm>
            <a:off x="508000" y="1676861"/>
            <a:ext cx="11328400" cy="4083386"/>
          </a:xfrm>
          <a:prstGeom prst="rect">
            <a:avLst/>
          </a:prstGeom>
        </p:spPr>
      </p:pic>
    </p:spTree>
    <p:extLst>
      <p:ext uri="{BB962C8B-B14F-4D97-AF65-F5344CB8AC3E}">
        <p14:creationId xmlns:p14="http://schemas.microsoft.com/office/powerpoint/2010/main" val="24690424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IMPORT SALARY DATA</a:t>
            </a:r>
            <a:endParaRPr lang="en-US" sz="2000" b="1" kern="1200" dirty="0">
              <a:solidFill>
                <a:srgbClr val="FF0000"/>
              </a:solidFill>
              <a:latin typeface="Montserrat" charset="0"/>
              <a:ea typeface="+mn-ea"/>
            </a:endParaRPr>
          </a:p>
        </p:txBody>
      </p:sp>
      <p:pic>
        <p:nvPicPr>
          <p:cNvPr id="9" name="Picture 8">
            <a:extLst>
              <a:ext uri="{FF2B5EF4-FFF2-40B4-BE49-F238E27FC236}">
                <a16:creationId xmlns:a16="http://schemas.microsoft.com/office/drawing/2014/main" id="{1EA591CE-A4D8-481E-9C6C-FFEA23F8E504}"/>
              </a:ext>
            </a:extLst>
          </p:cNvPr>
          <p:cNvPicPr>
            <a:picLocks noChangeAspect="1"/>
          </p:cNvPicPr>
          <p:nvPr/>
        </p:nvPicPr>
        <p:blipFill>
          <a:blip r:embed="rId2"/>
          <a:stretch>
            <a:fillRect/>
          </a:stretch>
        </p:blipFill>
        <p:spPr>
          <a:xfrm>
            <a:off x="392832" y="1737128"/>
            <a:ext cx="11293819" cy="4229467"/>
          </a:xfrm>
          <a:prstGeom prst="rect">
            <a:avLst/>
          </a:prstGeom>
        </p:spPr>
      </p:pic>
    </p:spTree>
    <p:extLst>
      <p:ext uri="{BB962C8B-B14F-4D97-AF65-F5344CB8AC3E}">
        <p14:creationId xmlns:p14="http://schemas.microsoft.com/office/powerpoint/2010/main" val="1196983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707886"/>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SALARY AS THE TARGET COLUMN AND CLICK ON QUICK BUILD </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869E5D45-F920-4707-909C-4D48984614B5}"/>
              </a:ext>
            </a:extLst>
          </p:cNvPr>
          <p:cNvPicPr>
            <a:picLocks noChangeAspect="1"/>
          </p:cNvPicPr>
          <p:nvPr/>
        </p:nvPicPr>
        <p:blipFill>
          <a:blip r:embed="rId2"/>
          <a:stretch>
            <a:fillRect/>
          </a:stretch>
        </p:blipFill>
        <p:spPr>
          <a:xfrm>
            <a:off x="502920" y="1898900"/>
            <a:ext cx="11186160" cy="4067695"/>
          </a:xfrm>
          <a:prstGeom prst="rect">
            <a:avLst/>
          </a:prstGeom>
        </p:spPr>
      </p:pic>
    </p:spTree>
    <p:extLst>
      <p:ext uri="{BB962C8B-B14F-4D97-AF65-F5344CB8AC3E}">
        <p14:creationId xmlns:p14="http://schemas.microsoft.com/office/powerpoint/2010/main" val="2525099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MODEL PREDICTIONS VS. ACTUAL VALUES</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27D298EA-2166-4092-BE5E-02E18AEEBE93}"/>
              </a:ext>
            </a:extLst>
          </p:cNvPr>
          <p:cNvPicPr>
            <a:picLocks noChangeAspect="1"/>
          </p:cNvPicPr>
          <p:nvPr/>
        </p:nvPicPr>
        <p:blipFill>
          <a:blip r:embed="rId2"/>
          <a:stretch>
            <a:fillRect/>
          </a:stretch>
        </p:blipFill>
        <p:spPr>
          <a:xfrm>
            <a:off x="584200" y="1852357"/>
            <a:ext cx="11023600" cy="3981710"/>
          </a:xfrm>
          <a:prstGeom prst="rect">
            <a:avLst/>
          </a:prstGeom>
        </p:spPr>
      </p:pic>
    </p:spTree>
    <p:extLst>
      <p:ext uri="{BB962C8B-B14F-4D97-AF65-F5344CB8AC3E}">
        <p14:creationId xmlns:p14="http://schemas.microsoft.com/office/powerpoint/2010/main" val="13258262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400110"/>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CLICK ON ADVANCED METRICS </a:t>
            </a:r>
            <a:endParaRPr lang="en-US" sz="2000" b="1" kern="1200" dirty="0">
              <a:solidFill>
                <a:srgbClr val="FF0000"/>
              </a:solidFill>
              <a:latin typeface="Montserrat" charset="0"/>
              <a:ea typeface="+mn-ea"/>
            </a:endParaRPr>
          </a:p>
        </p:txBody>
      </p:sp>
      <p:pic>
        <p:nvPicPr>
          <p:cNvPr id="3" name="Picture 2">
            <a:extLst>
              <a:ext uri="{FF2B5EF4-FFF2-40B4-BE49-F238E27FC236}">
                <a16:creationId xmlns:a16="http://schemas.microsoft.com/office/drawing/2014/main" id="{D02C5E09-B0E7-4B95-9753-F3EF2BF5F457}"/>
              </a:ext>
            </a:extLst>
          </p:cNvPr>
          <p:cNvPicPr>
            <a:picLocks noChangeAspect="1"/>
          </p:cNvPicPr>
          <p:nvPr/>
        </p:nvPicPr>
        <p:blipFill>
          <a:blip r:embed="rId2"/>
          <a:stretch>
            <a:fillRect/>
          </a:stretch>
        </p:blipFill>
        <p:spPr>
          <a:xfrm>
            <a:off x="609599" y="1695794"/>
            <a:ext cx="10972800" cy="4036874"/>
          </a:xfrm>
          <a:prstGeom prst="rect">
            <a:avLst/>
          </a:prstGeom>
        </p:spPr>
      </p:pic>
    </p:spTree>
    <p:extLst>
      <p:ext uri="{BB962C8B-B14F-4D97-AF65-F5344CB8AC3E}">
        <p14:creationId xmlns:p14="http://schemas.microsoft.com/office/powerpoint/2010/main" val="204488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SAGEMAKER</a:t>
            </a:r>
            <a:endParaRPr lang="ru-RU" sz="2800" b="1" kern="1200" dirty="0">
              <a:solidFill>
                <a:srgbClr val="FF9F1C"/>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9C4AAD0D-3A57-4B7C-AE05-51276D3B01D3}"/>
              </a:ext>
            </a:extLst>
          </p:cNvPr>
          <p:cNvSpPr/>
          <p:nvPr/>
        </p:nvSpPr>
        <p:spPr>
          <a:xfrm>
            <a:off x="2906563" y="891405"/>
            <a:ext cx="6378873" cy="1015663"/>
          </a:xfrm>
          <a:prstGeom prst="rect">
            <a:avLst/>
          </a:prstGeom>
        </p:spPr>
        <p:txBody>
          <a:bodyPr vert="horz" wrap="square" lIns="91440" tIns="45720" rIns="91440" bIns="45720" rtlCol="0">
            <a:spAutoFit/>
          </a:bodyPr>
          <a:lstStyle/>
          <a:p>
            <a:pPr algn="ctr"/>
            <a:r>
              <a:rPr lang="en-US" sz="2000" kern="1200" dirty="0">
                <a:solidFill>
                  <a:srgbClr val="FF9900"/>
                </a:solidFill>
                <a:latin typeface="Montserrat" charset="0"/>
                <a:ea typeface="+mn-ea"/>
              </a:rPr>
              <a:t>SELECT SINGLE PREDICTION AND CHOOSE A NUMBER OF YEARS OF EXPERIENCE TO PREDICT SALARY</a:t>
            </a:r>
            <a:endParaRPr lang="en-US" sz="2000" b="1" kern="1200" dirty="0">
              <a:solidFill>
                <a:srgbClr val="FF0000"/>
              </a:solidFill>
              <a:latin typeface="Montserrat" charset="0"/>
              <a:ea typeface="+mn-ea"/>
            </a:endParaRPr>
          </a:p>
        </p:txBody>
      </p:sp>
      <p:pic>
        <p:nvPicPr>
          <p:cNvPr id="4" name="Picture 3">
            <a:extLst>
              <a:ext uri="{FF2B5EF4-FFF2-40B4-BE49-F238E27FC236}">
                <a16:creationId xmlns:a16="http://schemas.microsoft.com/office/drawing/2014/main" id="{31695BE2-C5A1-4D72-9FE1-3E0929481CFC}"/>
              </a:ext>
            </a:extLst>
          </p:cNvPr>
          <p:cNvPicPr>
            <a:picLocks noChangeAspect="1"/>
          </p:cNvPicPr>
          <p:nvPr/>
        </p:nvPicPr>
        <p:blipFill>
          <a:blip r:embed="rId2"/>
          <a:stretch>
            <a:fillRect/>
          </a:stretch>
        </p:blipFill>
        <p:spPr>
          <a:xfrm>
            <a:off x="128607" y="1984638"/>
            <a:ext cx="11369040" cy="4102877"/>
          </a:xfrm>
          <a:prstGeom prst="rect">
            <a:avLst/>
          </a:prstGeom>
        </p:spPr>
      </p:pic>
    </p:spTree>
    <p:extLst>
      <p:ext uri="{BB962C8B-B14F-4D97-AF65-F5344CB8AC3E}">
        <p14:creationId xmlns:p14="http://schemas.microsoft.com/office/powerpoint/2010/main" val="14445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E88138-48BD-46AA-94F3-3B05DD703F63}"/>
              </a:ext>
            </a:extLst>
          </p:cNvPr>
          <p:cNvSpPr/>
          <p:nvPr/>
        </p:nvSpPr>
        <p:spPr>
          <a:xfrm>
            <a:off x="554182" y="297659"/>
            <a:ext cx="10987577" cy="523220"/>
          </a:xfrm>
          <a:prstGeom prst="rect">
            <a:avLst/>
          </a:prstGeom>
        </p:spPr>
        <p:txBody>
          <a:bodyPr wrap="square">
            <a:spAutoFit/>
          </a:bodyPr>
          <a:lstStyle/>
          <a:p>
            <a:r>
              <a:rPr lang="en-US" sz="2800" b="1" kern="1200" dirty="0">
                <a:solidFill>
                  <a:srgbClr val="FF9F1C"/>
                </a:solidFill>
                <a:latin typeface="Montserrat" charset="0"/>
                <a:ea typeface="+mn-ea"/>
                <a:cs typeface="+mn-cs"/>
              </a:rPr>
              <a:t>MACHINE LEARNING COMPONENTS IN AWS: 2. MODEL</a:t>
            </a:r>
            <a:endParaRPr lang="ru-RU" sz="2800" b="1" kern="1200" dirty="0">
              <a:solidFill>
                <a:srgbClr val="FF9F1C"/>
              </a:solidFill>
              <a:latin typeface="Montserrat" charset="0"/>
              <a:ea typeface="+mn-ea"/>
              <a:cs typeface="+mn-cs"/>
            </a:endParaRPr>
          </a:p>
        </p:txBody>
      </p:sp>
      <p:pic>
        <p:nvPicPr>
          <p:cNvPr id="2" name="Picture 1"/>
          <p:cNvPicPr>
            <a:picLocks noChangeAspect="1"/>
          </p:cNvPicPr>
          <p:nvPr/>
        </p:nvPicPr>
        <p:blipFill rotWithShape="1">
          <a:blip r:embed="rId2"/>
          <a:srcRect l="792"/>
          <a:stretch/>
        </p:blipFill>
        <p:spPr>
          <a:xfrm>
            <a:off x="2210932" y="2080642"/>
            <a:ext cx="6682770" cy="4323265"/>
          </a:xfrm>
          <a:prstGeom prst="rect">
            <a:avLst/>
          </a:prstGeom>
        </p:spPr>
      </p:pic>
      <p:sp>
        <p:nvSpPr>
          <p:cNvPr id="7" name="Rounded Rectangle 6"/>
          <p:cNvSpPr/>
          <p:nvPr/>
        </p:nvSpPr>
        <p:spPr>
          <a:xfrm>
            <a:off x="4562938" y="4068224"/>
            <a:ext cx="1358934" cy="2190699"/>
          </a:xfrm>
          <a:prstGeom prst="roundRect">
            <a:avLst/>
          </a:prstGeom>
          <a:noFill/>
          <a:ln w="57150">
            <a:solidFill>
              <a:srgbClr val="FF9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946028" y="4580618"/>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2</a:t>
            </a:r>
          </a:p>
        </p:txBody>
      </p:sp>
      <p:sp>
        <p:nvSpPr>
          <p:cNvPr id="10" name="Rounded Rectangle 5">
            <a:extLst>
              <a:ext uri="{FF2B5EF4-FFF2-40B4-BE49-F238E27FC236}">
                <a16:creationId xmlns:a16="http://schemas.microsoft.com/office/drawing/2014/main" id="{063510FF-9BCC-4DC5-A07A-2898FE5D5946}"/>
              </a:ext>
            </a:extLst>
          </p:cNvPr>
          <p:cNvSpPr/>
          <p:nvPr/>
        </p:nvSpPr>
        <p:spPr>
          <a:xfrm>
            <a:off x="362568" y="987729"/>
            <a:ext cx="2850293" cy="752283"/>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1. DATA</a:t>
            </a:r>
          </a:p>
        </p:txBody>
      </p:sp>
      <p:sp>
        <p:nvSpPr>
          <p:cNvPr id="11" name="Rounded Rectangle 8">
            <a:extLst>
              <a:ext uri="{FF2B5EF4-FFF2-40B4-BE49-F238E27FC236}">
                <a16:creationId xmlns:a16="http://schemas.microsoft.com/office/drawing/2014/main" id="{63ED4E39-463B-4E47-97C0-CFE234FE8693}"/>
              </a:ext>
            </a:extLst>
          </p:cNvPr>
          <p:cNvSpPr/>
          <p:nvPr/>
        </p:nvSpPr>
        <p:spPr>
          <a:xfrm>
            <a:off x="3983097" y="987730"/>
            <a:ext cx="2870889" cy="749200"/>
          </a:xfrm>
          <a:prstGeom prst="roundRect">
            <a:avLst/>
          </a:prstGeom>
          <a:solidFill>
            <a:srgbClr val="FF9F1C"/>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2. MODEL</a:t>
            </a:r>
          </a:p>
        </p:txBody>
      </p:sp>
      <p:sp>
        <p:nvSpPr>
          <p:cNvPr id="12" name="Rounded Rectangle 10">
            <a:extLst>
              <a:ext uri="{FF2B5EF4-FFF2-40B4-BE49-F238E27FC236}">
                <a16:creationId xmlns:a16="http://schemas.microsoft.com/office/drawing/2014/main" id="{31E770BD-6882-4018-B2CF-EA547762FF6C}"/>
              </a:ext>
            </a:extLst>
          </p:cNvPr>
          <p:cNvSpPr/>
          <p:nvPr/>
        </p:nvSpPr>
        <p:spPr>
          <a:xfrm>
            <a:off x="7677767" y="987730"/>
            <a:ext cx="3056239" cy="749200"/>
          </a:xfrm>
          <a:prstGeom prst="roundRect">
            <a:avLst/>
          </a:prstGeom>
          <a:solidFill>
            <a:srgbClr val="FF9F1C"/>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b="1" dirty="0">
                <a:ln w="0"/>
                <a:solidFill>
                  <a:schemeClr val="bg1"/>
                </a:solidFill>
                <a:effectLst>
                  <a:outerShdw blurRad="38100" dist="19050" dir="2700000" algn="tl" rotWithShape="0">
                    <a:schemeClr val="dk1">
                      <a:alpha val="40000"/>
                    </a:schemeClr>
                  </a:outerShdw>
                </a:effectLst>
              </a:rPr>
              <a:t>3. COMPUTE</a:t>
            </a:r>
          </a:p>
        </p:txBody>
      </p:sp>
      <p:sp>
        <p:nvSpPr>
          <p:cNvPr id="13" name="Plus 6">
            <a:extLst>
              <a:ext uri="{FF2B5EF4-FFF2-40B4-BE49-F238E27FC236}">
                <a16:creationId xmlns:a16="http://schemas.microsoft.com/office/drawing/2014/main" id="{3393424C-658C-414D-8A3B-4129F803F4C3}"/>
              </a:ext>
            </a:extLst>
          </p:cNvPr>
          <p:cNvSpPr/>
          <p:nvPr/>
        </p:nvSpPr>
        <p:spPr>
          <a:xfrm>
            <a:off x="3212860" y="1069664"/>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4" name="Plus 11">
            <a:extLst>
              <a:ext uri="{FF2B5EF4-FFF2-40B4-BE49-F238E27FC236}">
                <a16:creationId xmlns:a16="http://schemas.microsoft.com/office/drawing/2014/main" id="{B2742943-A40B-4738-B186-2A3C7C94F8F0}"/>
              </a:ext>
            </a:extLst>
          </p:cNvPr>
          <p:cNvSpPr/>
          <p:nvPr/>
        </p:nvSpPr>
        <p:spPr>
          <a:xfrm>
            <a:off x="6891054" y="1030335"/>
            <a:ext cx="733168" cy="66726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Tree>
    <p:extLst>
      <p:ext uri="{BB962C8B-B14F-4D97-AF65-F5344CB8AC3E}">
        <p14:creationId xmlns:p14="http://schemas.microsoft.com/office/powerpoint/2010/main" val="1338880097"/>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4124</TotalTime>
  <Words>2317</Words>
  <Application>Microsoft Office PowerPoint</Application>
  <PresentationFormat>Widescreen</PresentationFormat>
  <Paragraphs>278</Paragraphs>
  <Slides>86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Montserrat SemiBold</vt:lpstr>
      <vt:lpstr>Calibri Light</vt:lpstr>
      <vt:lpstr>Arial</vt:lpstr>
      <vt:lpstr>Calibri</vt:lpstr>
      <vt:lpstr>Montserrat</vt:lpstr>
      <vt:lpstr>Courier New</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415</cp:revision>
  <dcterms:modified xsi:type="dcterms:W3CDTF">2022-05-16T00:21:05Z</dcterms:modified>
</cp:coreProperties>
</file>